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2" r:id="rId1"/>
  </p:sldMasterIdLst>
  <p:notesMasterIdLst>
    <p:notesMasterId r:id="rId29"/>
  </p:notesMasterIdLst>
  <p:handoutMasterIdLst>
    <p:handoutMasterId r:id="rId30"/>
  </p:handoutMasterIdLst>
  <p:sldIdLst>
    <p:sldId id="336" r:id="rId2"/>
    <p:sldId id="337" r:id="rId3"/>
    <p:sldId id="347" r:id="rId4"/>
    <p:sldId id="349" r:id="rId5"/>
    <p:sldId id="350" r:id="rId6"/>
    <p:sldId id="341" r:id="rId7"/>
    <p:sldId id="351" r:id="rId8"/>
    <p:sldId id="352" r:id="rId9"/>
    <p:sldId id="354" r:id="rId10"/>
    <p:sldId id="353" r:id="rId11"/>
    <p:sldId id="367" r:id="rId12"/>
    <p:sldId id="343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362" r:id="rId21"/>
    <p:sldId id="363" r:id="rId22"/>
    <p:sldId id="364" r:id="rId23"/>
    <p:sldId id="331" r:id="rId24"/>
    <p:sldId id="345" r:id="rId25"/>
    <p:sldId id="339" r:id="rId26"/>
    <p:sldId id="365" r:id="rId27"/>
    <p:sldId id="340" r:id="rId28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5FA"/>
    <a:srgbClr val="55BFFF"/>
    <a:srgbClr val="DFF3F9"/>
    <a:srgbClr val="63B0D7"/>
    <a:srgbClr val="4EA6D2"/>
    <a:srgbClr val="66B2D8"/>
    <a:srgbClr val="6CB5DA"/>
    <a:srgbClr val="74B9DC"/>
    <a:srgbClr val="66B5D8"/>
    <a:srgbClr val="74B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4660"/>
  </p:normalViewPr>
  <p:slideViewPr>
    <p:cSldViewPr>
      <p:cViewPr varScale="1">
        <p:scale>
          <a:sx n="107" d="100"/>
          <a:sy n="107" d="100"/>
        </p:scale>
        <p:origin x="19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F85A202E-B08C-4152-B445-6FEDB6006594}" type="datetimeFigureOut">
              <a:rPr lang="en-US" altLang="en-US"/>
              <a:pPr>
                <a:defRPr/>
              </a:pPr>
              <a:t>6/8/2023</a:t>
            </a:fld>
            <a:endParaRPr lang="en-US" alt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6E3F9F5-A7F4-4B23-9FB0-780F2D97C3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16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21188"/>
            <a:ext cx="5619750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D834123D-086F-402E-B7C0-8B2E14276A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1374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440F92C8-2805-4B85-93EF-67C68AE0133F}" type="slidenum">
              <a:rPr lang="en-US" altLang="en-US"/>
              <a:pPr defTabSz="914400"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315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069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202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26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745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538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155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380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266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08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557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081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216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993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826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515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>
              <a:latin typeface="Arial" panose="020B0604020202020204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97E1938A-7541-4821-8563-38C40C0D8CEC}" type="slidenum">
              <a:rPr lang="en-US" altLang="en-US"/>
              <a:pPr defTabSz="914400"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11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AE174E-3665-4A41-83EE-1A18684ED123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8E69E-0C56-4230-9EB2-A6BA20BBECD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248586"/>
      </p:ext>
    </p:extLst>
  </p:cSld>
  <p:clrMapOvr>
    <a:masterClrMapping/>
  </p:clrMapOvr>
  <p:transition>
    <p:cover dir="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DDB687-757E-42FC-8DE6-561A99B97BEA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70C3-01D4-4522-AF51-C16DC690466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18093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DDB687-757E-42FC-8DE6-561A99B97BEA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70C3-01D4-4522-AF51-C16DC690466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626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DDB687-757E-42FC-8DE6-561A99B97BEA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70C3-01D4-4522-AF51-C16DC690466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505330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DDB687-757E-42FC-8DE6-561A99B97BEA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70C3-01D4-4522-AF51-C16DC690466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73093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DDB687-757E-42FC-8DE6-561A99B97BEA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70C3-01D4-4522-AF51-C16DC690466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74605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DDB687-757E-42FC-8DE6-561A99B97BEA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70C3-01D4-4522-AF51-C16DC690466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9084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D152B5-5744-4C57-910F-6AC08EF809C9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F1478-C8C0-4188-A823-DD43956C11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325083"/>
      </p:ext>
    </p:extLst>
  </p:cSld>
  <p:clrMapOvr>
    <a:masterClrMapping/>
  </p:clrMapOvr>
  <p:transition>
    <p:cover dir="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DBEB06-E688-4E0B-9EB9-284FB8BEC248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F2E86-56A4-4770-96A2-AA1183C8FC7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538432"/>
      </p:ext>
    </p:extLst>
  </p:cSld>
  <p:clrMapOvr>
    <a:masterClrMapping/>
  </p:clrMapOvr>
  <p:transition>
    <p:cover dir="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CAA548-8FF9-49EA-81AA-DDC46BDFD678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2885-2AA5-4CF6-A14B-A3720E58A3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696944"/>
      </p:ext>
    </p:extLst>
  </p:cSld>
  <p:clrMapOvr>
    <a:masterClrMapping/>
  </p:clrMapOvr>
  <p:transition>
    <p:cover dir="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1D810B-DA6C-4D4C-924C-111E7B7B91A1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9E06-8A7D-4D0F-8C0D-5CB1FEDBA6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577812"/>
      </p:ext>
    </p:extLst>
  </p:cSld>
  <p:clrMapOvr>
    <a:masterClrMapping/>
  </p:clrMapOvr>
  <p:transition>
    <p:cover dir="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6C0F59-8F1B-4B0A-9233-B764CAD76D6B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B5EF-8173-49C4-A898-60D342A390C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766316"/>
      </p:ext>
    </p:extLst>
  </p:cSld>
  <p:clrMapOvr>
    <a:masterClrMapping/>
  </p:clrMapOvr>
  <p:transition>
    <p:cover dir="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96DA9A-AEC7-4363-9D1C-D38984C94311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87318-5522-4B9C-AAE5-2789A1C3DAD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773926"/>
      </p:ext>
    </p:extLst>
  </p:cSld>
  <p:clrMapOvr>
    <a:masterClrMapping/>
  </p:clrMapOvr>
  <p:transition>
    <p:cover dir="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9AE71-69C7-45A8-8D56-5E68B4FF68F9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BDE02-0E32-40BC-B86F-CBACF530B73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219965"/>
      </p:ext>
    </p:extLst>
  </p:cSld>
  <p:clrMapOvr>
    <a:masterClrMapping/>
  </p:clrMapOvr>
  <p:transition>
    <p:cover dir="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7CE4EA-CA30-4854-860E-9D098751D164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B5D8A-CB60-4802-8AFB-BC4A4B7DD38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402077"/>
      </p:ext>
    </p:extLst>
  </p:cSld>
  <p:clrMapOvr>
    <a:masterClrMapping/>
  </p:clrMapOvr>
  <p:transition>
    <p:cover dir="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695A29-35C0-429B-87FF-0336BE86FC78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54BCA-E2B7-423E-ADF5-46BB557841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60866"/>
      </p:ext>
    </p:extLst>
  </p:cSld>
  <p:clrMapOvr>
    <a:masterClrMapping/>
  </p:clrMapOvr>
  <p:transition>
    <p:cover dir="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692293-5BEF-4808-829F-72BAB5788A26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2B949-F1C7-459B-B0BF-A4BCC2E3007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929121"/>
      </p:ext>
    </p:extLst>
  </p:cSld>
  <p:clrMapOvr>
    <a:masterClrMapping/>
  </p:clrMapOvr>
  <p:transition>
    <p:cover dir="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rgbClr val="E6F5FA"/>
            </a:gs>
            <a:gs pos="100000">
              <a:srgbClr val="55BF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ADDB687-757E-42FC-8DE6-561A99B97BEA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07770C3-01D4-4522-AF51-C16DC690466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76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  <p:sldLayoutId id="2147484314" r:id="rId12"/>
    <p:sldLayoutId id="2147484315" r:id="rId13"/>
    <p:sldLayoutId id="2147484316" r:id="rId14"/>
    <p:sldLayoutId id="2147484317" r:id="rId15"/>
    <p:sldLayoutId id="2147484318" r:id="rId16"/>
    <p:sldLayoutId id="2147484319" r:id="rId17"/>
  </p:sldLayoutIdLst>
  <p:transition>
    <p:cover dir="d"/>
  </p:transition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/>
          </p:cNvSpPr>
          <p:nvPr>
            <p:ph type="ctrTitle"/>
          </p:nvPr>
        </p:nvSpPr>
        <p:spPr>
          <a:xfrm>
            <a:off x="1524000" y="2133600"/>
            <a:ext cx="7315200" cy="3200400"/>
          </a:xfrm>
        </p:spPr>
        <p:txBody>
          <a:bodyPr>
            <a:normAutofit/>
          </a:bodyPr>
          <a:lstStyle/>
          <a:p>
            <a:pPr algn="r">
              <a:buClr>
                <a:schemeClr val="accent6">
                  <a:lumMod val="75000"/>
                </a:schemeClr>
              </a:buClr>
              <a:defRPr/>
            </a:pPr>
            <a:r>
              <a:rPr lang="en-IN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INTRODUCTION TO </a:t>
            </a:r>
            <a:br>
              <a:rPr lang="en-IN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IN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6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en-IN" sz="60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altLang="en-US" sz="27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US" altLang="en-US" sz="27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en-US" altLang="en-US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Dr. ,</a:t>
            </a:r>
            <a:r>
              <a:rPr lang="en-US" altLang="en-US" sz="270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US" altLang="en-US" sz="270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en-US" altLang="en-US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PROFESSOR, DEPT. OF  ANATOMY.</a:t>
            </a:r>
          </a:p>
        </p:txBody>
      </p:sp>
    </p:spTree>
    <p:extLst>
      <p:ext uri="{BB962C8B-B14F-4D97-AF65-F5344CB8AC3E}">
        <p14:creationId xmlns:p14="http://schemas.microsoft.com/office/powerpoint/2010/main" val="64787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3094" y="152400"/>
            <a:ext cx="3810000" cy="925004"/>
          </a:xfrm>
        </p:spPr>
        <p:txBody>
          <a:bodyPr>
            <a:normAutofit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2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AURICULAR REGION</a:t>
            </a:r>
            <a:endParaRPr lang="en-US" altLang="en-US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6200" y="2057400"/>
            <a:ext cx="3505200" cy="3733800"/>
          </a:xfrm>
        </p:spPr>
        <p:txBody>
          <a:bodyPr>
            <a:normAutofit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alt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The EXTERNAL EAR AND EXTERNAL ACOUSTIC MEATUS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219200"/>
            <a:ext cx="5495365" cy="489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3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3657600" cy="1066800"/>
          </a:xfrm>
        </p:spPr>
        <p:txBody>
          <a:bodyPr>
            <a:normAutofit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2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MASTOID </a:t>
            </a:r>
            <a:r>
              <a:rPr lang="en-IN" sz="2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  <a:endParaRPr lang="en-US" altLang="en-US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6200" y="1905000"/>
            <a:ext cx="3429000" cy="4876800"/>
          </a:xfrm>
        </p:spPr>
        <p:txBody>
          <a:bodyPr>
            <a:normAutofit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MASTOID PROCESS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SUPRAMEATAL TRIAnGLE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333" t="1600" r="18666" b="5600"/>
          <a:stretch/>
        </p:blipFill>
        <p:spPr>
          <a:xfrm>
            <a:off x="3962399" y="152400"/>
            <a:ext cx="49530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0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152400"/>
            <a:ext cx="4038600" cy="932688"/>
          </a:xfrm>
        </p:spPr>
        <p:txBody>
          <a:bodyPr>
            <a:normAutofit fontScale="90000"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PAROTID </a:t>
            </a:r>
            <a:r>
              <a:rPr lang="en-IN" sz="3200" dirty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  <a:endParaRPr lang="en-US" altLang="en-US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6200" y="1712258"/>
            <a:ext cx="3429000" cy="4921624"/>
          </a:xfrm>
        </p:spPr>
        <p:txBody>
          <a:bodyPr>
            <a:normAutofit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The EXTERNAL EAR AND EXTERNAL ACOUSTIC MEATUS 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The MASTOID PROCESS</a:t>
            </a:r>
          </a:p>
          <a:p>
            <a:r>
              <a:rPr lang="en-US" alt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ANGLE OF THE MANDIBLE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The ZYGOMATIC ARCH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03" t="5187" r="18279" b="28333"/>
          <a:stretch/>
        </p:blipFill>
        <p:spPr>
          <a:xfrm>
            <a:off x="3191256" y="152400"/>
            <a:ext cx="587654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9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152400"/>
            <a:ext cx="4114800" cy="932688"/>
          </a:xfrm>
        </p:spPr>
        <p:txBody>
          <a:bodyPr>
            <a:normAutofit fontScale="90000"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ORBITAL </a:t>
            </a:r>
            <a:r>
              <a:rPr lang="en-IN" sz="3200" dirty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  <a:endParaRPr lang="en-US" altLang="en-US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2400" y="1752600"/>
            <a:ext cx="3429000" cy="4724400"/>
          </a:xfrm>
        </p:spPr>
        <p:txBody>
          <a:bodyPr>
            <a:normAutofit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ORBIT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SUPERCILIARY ARCH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Conjunctiva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Cornea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lateral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&amp; MEDIAL canthus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lacrimal caruncle</a:t>
            </a:r>
            <a:endParaRPr lang="en-US" alt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7402"/>
          <a:stretch/>
        </p:blipFill>
        <p:spPr>
          <a:xfrm>
            <a:off x="3581400" y="1992807"/>
            <a:ext cx="5486400" cy="39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1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1201" y="133039"/>
            <a:ext cx="4049800" cy="932688"/>
          </a:xfrm>
        </p:spPr>
        <p:txBody>
          <a:bodyPr>
            <a:normAutofit fontScale="90000"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NASAL </a:t>
            </a:r>
            <a:r>
              <a:rPr lang="en-IN" sz="3200" dirty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  <a:endParaRPr lang="en-US" altLang="en-US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41200" y="1982273"/>
            <a:ext cx="3516400" cy="4724400"/>
          </a:xfrm>
        </p:spPr>
        <p:txBody>
          <a:bodyPr>
            <a:normAutofit lnSpcReduction="10000"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external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nose</a:t>
            </a:r>
          </a:p>
          <a:p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ROOT OF NOSE</a:t>
            </a:r>
          </a:p>
          <a:p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GLABELLA</a:t>
            </a:r>
          </a:p>
          <a:p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ROOT AND BRIDGE OF NOSE</a:t>
            </a:r>
          </a:p>
          <a:p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APEX OF NOSE</a:t>
            </a:r>
          </a:p>
          <a:p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ALA</a:t>
            </a:r>
          </a:p>
          <a:p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NOSTRILS</a:t>
            </a:r>
          </a:p>
          <a:p>
            <a:endParaRPr lang="en-US" alt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4,569,914 Beautiful Face Stock Photos - Free &amp; Royalty-Free Stock Photos  from Dreamsti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r="2864"/>
          <a:stretch/>
        </p:blipFill>
        <p:spPr bwMode="auto">
          <a:xfrm>
            <a:off x="3962400" y="914400"/>
            <a:ext cx="5105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0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01663"/>
            <a:ext cx="4596311" cy="932688"/>
          </a:xfrm>
        </p:spPr>
        <p:txBody>
          <a:bodyPr>
            <a:normAutofit fontScale="90000"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2700" dirty="0">
                <a:solidFill>
                  <a:srgbClr val="002060"/>
                </a:solidFill>
                <a:latin typeface="Arial Black" panose="020B0A04020102020204" pitchFamily="34" charset="0"/>
              </a:rPr>
              <a:t>INFRAORBITAL </a:t>
            </a:r>
            <a:r>
              <a:rPr lang="en-IN" sz="2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IN" sz="2700" dirty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  <a:endParaRPr lang="en-US" altLang="en-US" sz="27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6200" y="1600200"/>
            <a:ext cx="3505200" cy="4648200"/>
          </a:xfrm>
        </p:spPr>
        <p:txBody>
          <a:bodyPr>
            <a:normAutofit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infraorbital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margin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infraorbital foramen -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1 cm below the infraorbital </a:t>
            </a: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margin, </a:t>
            </a:r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infraorbital nerve block.</a:t>
            </a:r>
            <a:endParaRPr lang="en-US" alt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4,569,914 Beautiful Face Stock Photos - Free &amp; Royalty-Free Stock Photos  from Dreamsti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r="2864"/>
          <a:stretch/>
        </p:blipFill>
        <p:spPr bwMode="auto">
          <a:xfrm>
            <a:off x="3810000" y="1219200"/>
            <a:ext cx="5105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25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5165" y="133039"/>
            <a:ext cx="4139111" cy="932688"/>
          </a:xfrm>
        </p:spPr>
        <p:txBody>
          <a:bodyPr>
            <a:normAutofit fontScale="90000"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2700" dirty="0">
                <a:solidFill>
                  <a:srgbClr val="002060"/>
                </a:solidFill>
                <a:latin typeface="Arial Black" panose="020B0A04020102020204" pitchFamily="34" charset="0"/>
              </a:rPr>
              <a:t>ZYGOMATIC</a:t>
            </a:r>
            <a:r>
              <a:rPr lang="en-IN" sz="2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IN" sz="2700" dirty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  <a:endParaRPr lang="en-US" altLang="en-US" sz="27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6200" y="2590800"/>
            <a:ext cx="3429000" cy="3581400"/>
          </a:xfrm>
        </p:spPr>
        <p:txBody>
          <a:bodyPr>
            <a:normAutofit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zygomatic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arch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temporomandibular joint</a:t>
            </a:r>
            <a:endParaRPr lang="en-US" alt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004836"/>
            <a:ext cx="5589998" cy="578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6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00632"/>
            <a:ext cx="3986711" cy="932688"/>
          </a:xfrm>
        </p:spPr>
        <p:txBody>
          <a:bodyPr>
            <a:normAutofit fontScale="90000"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40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2700" dirty="0">
                <a:solidFill>
                  <a:srgbClr val="002060"/>
                </a:solidFill>
                <a:latin typeface="Arial Black" panose="020B0A04020102020204" pitchFamily="34" charset="0"/>
              </a:rPr>
              <a:t>ORAL</a:t>
            </a:r>
            <a:r>
              <a:rPr lang="en-IN" sz="27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IN" sz="2700" dirty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  <a:endParaRPr lang="en-US" altLang="en-US" sz="27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6200" y="2133600"/>
            <a:ext cx="3657600" cy="4419600"/>
          </a:xfrm>
        </p:spPr>
        <p:txBody>
          <a:bodyPr>
            <a:normAutofit fontScale="92500" lnSpcReduction="20000"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upper and lower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lips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vermillion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border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Philtrum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Tubercle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of the upper </a:t>
            </a: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lip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labial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commissure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nasolabial sulcus</a:t>
            </a:r>
          </a:p>
          <a:p>
            <a:r>
              <a:rPr lang="en-IN" dirty="0" err="1">
                <a:solidFill>
                  <a:srgbClr val="002060"/>
                </a:solidFill>
                <a:latin typeface="Arial Black" panose="020B0A04020102020204" pitchFamily="34" charset="0"/>
              </a:rPr>
              <a:t>labiomental</a:t>
            </a:r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 groove</a:t>
            </a:r>
            <a:endParaRPr lang="en-US" alt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4,569,914 Beautiful Face Stock Photos - Free &amp; Royalty-Free Stock Photos  from Dreamsti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r="2864"/>
          <a:stretch/>
        </p:blipFill>
        <p:spPr bwMode="auto">
          <a:xfrm>
            <a:off x="3886200" y="914400"/>
            <a:ext cx="5105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4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66489" y="134112"/>
            <a:ext cx="6512511" cy="932688"/>
          </a:xfrm>
        </p:spPr>
        <p:txBody>
          <a:bodyPr>
            <a:noAutofit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MENTAL REGION</a:t>
            </a:r>
            <a:endParaRPr lang="en-US" altLang="en-US" sz="2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6199" y="1905000"/>
            <a:ext cx="3657601" cy="4267200"/>
          </a:xfrm>
        </p:spPr>
        <p:txBody>
          <a:bodyPr>
            <a:normAutofit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mental protuberance or </a:t>
            </a:r>
            <a:r>
              <a:rPr lang="en-IN" dirty="0" err="1">
                <a:solidFill>
                  <a:srgbClr val="002060"/>
                </a:solidFill>
                <a:latin typeface="Arial Black" panose="020B0A04020102020204" pitchFamily="34" charset="0"/>
              </a:rPr>
              <a:t>mentum</a:t>
            </a:r>
            <a:endParaRPr lang="en-IN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alt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4,569,914 Beautiful Face Stock Photos - Free &amp; Royalty-Free Stock Photos  from Dreamsti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r="2864"/>
          <a:stretch/>
        </p:blipFill>
        <p:spPr bwMode="auto">
          <a:xfrm>
            <a:off x="3960153" y="1295400"/>
            <a:ext cx="5105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75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91344"/>
            <a:ext cx="4011414" cy="105092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HEAD &amp; </a:t>
            </a: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NECK </a:t>
            </a:r>
            <a:b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2000" dirty="0">
                <a:solidFill>
                  <a:srgbClr val="C00000"/>
                </a:solidFill>
                <a:latin typeface="Arial Black" panose="020B0A04020102020204" pitchFamily="34" charset="0"/>
              </a:rPr>
              <a:t>REGIONS OF </a:t>
            </a:r>
            <a:r>
              <a:rPr lang="en-US" sz="2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NECK</a:t>
            </a:r>
            <a:endParaRPr lang="en-IN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2209800"/>
            <a:ext cx="3505200" cy="3673476"/>
          </a:xfrm>
        </p:spPr>
        <p:txBody>
          <a:bodyPr>
            <a:normAutofit/>
          </a:bodyPr>
          <a:lstStyle/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Anterior region. </a:t>
            </a:r>
            <a:endParaRPr lang="en-IN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. Right lateral region. </a:t>
            </a:r>
            <a:endParaRPr lang="en-IN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. Left lateral region. </a:t>
            </a:r>
            <a:endParaRPr lang="en-IN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. Posterior region (</a:t>
            </a:r>
            <a:r>
              <a:rPr lang="en-IN" dirty="0" err="1">
                <a:solidFill>
                  <a:srgbClr val="002060"/>
                </a:solidFill>
                <a:latin typeface="Arial Black" panose="020B0A04020102020204" pitchFamily="34" charset="0"/>
              </a:rPr>
              <a:t>nucha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).</a:t>
            </a:r>
            <a:endParaRPr lang="en-IN" cap="none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CAA548-8FF9-49EA-81AA-DDC46BDFD678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2885-2AA5-4CF6-A14B-A3720E58A3FE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194"/>
          <a:stretch/>
        </p:blipFill>
        <p:spPr>
          <a:xfrm>
            <a:off x="3352800" y="1524000"/>
            <a:ext cx="564196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4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762000"/>
            <a:ext cx="8534400" cy="5410199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SPECIFIC LEARNING OBJECTIVES:</a:t>
            </a:r>
          </a:p>
          <a:p>
            <a:endParaRPr lang="en-US" sz="24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At the end of the class the student must be able to understand the following</a:t>
            </a: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REGIONS OF HEAD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REGIONS OF NECK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IMPORTANT SURFACE LANDMARKS IN EACH REGION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IN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2885-2AA5-4CF6-A14B-A3720E58A3F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92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3228" y="609600"/>
            <a:ext cx="4291511" cy="932688"/>
          </a:xfrm>
        </p:spPr>
        <p:txBody>
          <a:bodyPr>
            <a:noAutofit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3200" dirty="0"/>
              <a:t>ANTERIOR </a:t>
            </a:r>
            <a:r>
              <a:rPr lang="en-IN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  <a:endParaRPr lang="en-US" altLang="en-US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7784" y="2707341"/>
            <a:ext cx="3962400" cy="3962400"/>
          </a:xfrm>
        </p:spPr>
        <p:txBody>
          <a:bodyPr>
            <a:normAutofit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laryngeal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prominence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Suprasternal (jugular)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notch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Cricoid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cartilage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Tracheal rings</a:t>
            </a:r>
            <a:endParaRPr lang="en-IN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en-US" alt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520"/>
          <a:stretch/>
        </p:blipFill>
        <p:spPr>
          <a:xfrm>
            <a:off x="4200408" y="119155"/>
            <a:ext cx="4638792" cy="666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8612" y="142004"/>
            <a:ext cx="4062911" cy="932688"/>
          </a:xfrm>
        </p:spPr>
        <p:txBody>
          <a:bodyPr>
            <a:noAutofit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3200" dirty="0"/>
              <a:t>LATERAL </a:t>
            </a:r>
            <a:r>
              <a:rPr lang="en-IN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  <a:endParaRPr lang="en-US" altLang="en-US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6200" y="1447799"/>
            <a:ext cx="3505200" cy="5258873"/>
          </a:xfrm>
        </p:spPr>
        <p:txBody>
          <a:bodyPr>
            <a:noAutofit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Mastoid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process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Clavicle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Sternocleidomastoid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Trapezius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External jugular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vein</a:t>
            </a:r>
          </a:p>
          <a:p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Transverse process of the atlas vertebra</a:t>
            </a:r>
            <a:endParaRPr lang="en-US" alt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412" t="5555" r="6292" b="14445"/>
          <a:stretch/>
        </p:blipFill>
        <p:spPr>
          <a:xfrm>
            <a:off x="3594847" y="1074692"/>
            <a:ext cx="5422106" cy="5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9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75841"/>
            <a:ext cx="4191000" cy="932688"/>
          </a:xfrm>
        </p:spPr>
        <p:txBody>
          <a:bodyPr>
            <a:noAutofit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2400" dirty="0">
                <a:solidFill>
                  <a:srgbClr val="002060"/>
                </a:solidFill>
                <a:latin typeface="Arial Black" panose="020B0A04020102020204" pitchFamily="34" charset="0"/>
              </a:rPr>
              <a:t>POSTERIOR </a:t>
            </a:r>
            <a:r>
              <a:rPr lang="en-IN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  <a:endParaRPr lang="en-US" altLang="en-US" sz="2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2400" y="76200"/>
            <a:ext cx="8879540" cy="4495800"/>
          </a:xfrm>
        </p:spPr>
        <p:txBody>
          <a:bodyPr>
            <a:normAutofit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External occipital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protuberance</a:t>
            </a:r>
          </a:p>
          <a:p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Spine of 7th cervical vertebra (vertebra prominence</a:t>
            </a: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Ligamentum </a:t>
            </a:r>
            <a:r>
              <a:rPr lang="en-IN" dirty="0" err="1">
                <a:solidFill>
                  <a:srgbClr val="002060"/>
                </a:solidFill>
                <a:latin typeface="Arial Black" panose="020B0A04020102020204" pitchFamily="34" charset="0"/>
              </a:rPr>
              <a:t>nuchae</a:t>
            </a:r>
            <a:endParaRPr lang="en-US" alt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166" t="8655" r="16666" b="47703"/>
          <a:stretch/>
        </p:blipFill>
        <p:spPr>
          <a:xfrm>
            <a:off x="1126191" y="2819400"/>
            <a:ext cx="7905749" cy="390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810000"/>
            <a:ext cx="6781800" cy="914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CLINICAL SIGNIFICANCE</a:t>
            </a:r>
            <a:endParaRPr lang="en-IN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2885-2AA5-4CF6-A14B-A3720E58A3FE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13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5334467" cy="67688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mumps</a:t>
            </a:r>
            <a:endParaRPr lang="en-IN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753081"/>
            <a:ext cx="8839200" cy="1752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The parotid gland is </a:t>
            </a: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enlarged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following infection by mumps virus. </a:t>
            </a:r>
            <a:endParaRPr lang="en-US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This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produces a painful swelling in the parotid </a:t>
            </a: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region.</a:t>
            </a:r>
            <a:endParaRPr lang="en-IN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CAA548-8FF9-49EA-81AA-DDC46BDFD678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2885-2AA5-4CF6-A14B-A3720E58A3FE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031"/>
          <a:stretch/>
        </p:blipFill>
        <p:spPr>
          <a:xfrm>
            <a:off x="2133599" y="2012576"/>
            <a:ext cx="4982135" cy="476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9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3048000" cy="1371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Saddle </a:t>
            </a:r>
            <a:r>
              <a:rPr lang="en-US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nose</a:t>
            </a:r>
            <a:endParaRPr lang="en-IN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3048001"/>
            <a:ext cx="3505200" cy="17525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nose whose bridge is depressed and widened</a:t>
            </a:r>
            <a:endParaRPr lang="en-IN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2885-2AA5-4CF6-A14B-A3720E58A3FE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333" r="7500" b="311"/>
          <a:stretch/>
        </p:blipFill>
        <p:spPr>
          <a:xfrm>
            <a:off x="3810000" y="152400"/>
            <a:ext cx="5029671" cy="66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3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1"/>
            <a:ext cx="5410200" cy="6096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color </a:t>
            </a:r>
            <a:r>
              <a:rPr lang="en-US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of </a:t>
            </a: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lips</a:t>
            </a:r>
            <a:endParaRPr lang="en-IN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" y="609601"/>
            <a:ext cx="8991600" cy="2057399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>
              <a:lnSpc>
                <a:spcPct val="100000"/>
              </a:lnSpc>
              <a:spcBef>
                <a:spcPts val="600"/>
              </a:spcBef>
            </a:pPr>
            <a:r>
              <a:rPr lang="en-US" cap="none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The color of the lips and the mucus membrane of the oral cavity are clinically important.</a:t>
            </a:r>
          </a:p>
          <a:p>
            <a:r>
              <a:rPr lang="en-US" cap="none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Lips may appear pale in patients with severe anemia or bluish in people suffering from lack of oxygenation of blood (cyanosis). </a:t>
            </a:r>
          </a:p>
          <a:p>
            <a:r>
              <a:rPr lang="en-US" cap="none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 lemon yellow tint of lips may indicate jaundice.</a:t>
            </a:r>
            <a:endParaRPr lang="en-IN" cap="none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2885-2AA5-4CF6-A14B-A3720E58A3FE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67000"/>
            <a:ext cx="3048000" cy="2128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624" y="2662238"/>
            <a:ext cx="32004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18" y="4876801"/>
            <a:ext cx="3052482" cy="189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5296" b="8225"/>
          <a:stretch/>
        </p:blipFill>
        <p:spPr>
          <a:xfrm>
            <a:off x="5020236" y="4835179"/>
            <a:ext cx="2241176" cy="197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5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CAA548-8FF9-49EA-81AA-DDC46BDFD678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2885-2AA5-4CF6-A14B-A3720E58A3FE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24200" y="3429000"/>
            <a:ext cx="5639268" cy="1300295"/>
          </a:xfrm>
        </p:spPr>
        <p:txBody>
          <a:bodyPr/>
          <a:lstStyle/>
          <a:p>
            <a:pPr eaLnBrk="1" hangingPunct="1">
              <a:defRPr/>
            </a:pPr>
            <a:r>
              <a:rPr lang="en-US" sz="8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END</a:t>
            </a:r>
            <a:endParaRPr lang="en-US" sz="8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7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631" y="228600"/>
            <a:ext cx="7544268" cy="676882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HEAD &amp; NECK - PARTS</a:t>
            </a:r>
            <a:endParaRPr lang="en-IN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057882"/>
            <a:ext cx="3428999" cy="5571518"/>
          </a:xfrm>
        </p:spPr>
        <p:txBody>
          <a:bodyPr>
            <a:noAutofit/>
          </a:bodyPr>
          <a:lstStyle/>
          <a:p>
            <a:r>
              <a:rPr lang="en-US" cap="none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The head is the cranial end of the body.</a:t>
            </a:r>
          </a:p>
          <a:p>
            <a:r>
              <a:rPr lang="en-US" cap="none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Contains the brain, the special sense organs and the Openings of eyes, nose, and mouth.</a:t>
            </a:r>
          </a:p>
          <a:p>
            <a:r>
              <a:rPr lang="en-US" cap="none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The neck is a region that connects the head to the trunk and transmits the structures to and fro head and trunk.</a:t>
            </a:r>
            <a:endParaRPr lang="en-IN" cap="none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CAA548-8FF9-49EA-81AA-DDC46BDFD678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2885-2AA5-4CF6-A14B-A3720E58A3FE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065" r="5909"/>
          <a:stretch/>
        </p:blipFill>
        <p:spPr>
          <a:xfrm>
            <a:off x="3657600" y="884237"/>
            <a:ext cx="5029200" cy="58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932" y="76200"/>
            <a:ext cx="7544268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HEAD &amp; NECK </a:t>
            </a:r>
            <a:br>
              <a:rPr lang="en-US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comparative </a:t>
            </a:r>
            <a:r>
              <a:rPr lang="en-IN" dirty="0">
                <a:solidFill>
                  <a:srgbClr val="C00000"/>
                </a:solidFill>
                <a:latin typeface="Arial Black" panose="020B0A04020102020204" pitchFamily="34" charset="0"/>
              </a:rPr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219200"/>
            <a:ext cx="4191000" cy="5486400"/>
          </a:xfrm>
        </p:spPr>
        <p:txBody>
          <a:bodyPr>
            <a:noAutofit/>
          </a:bodyPr>
          <a:lstStyle/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Pronograde –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well-developed snout, and, their face is located in front of the cranium</a:t>
            </a:r>
            <a:endParaRPr lang="en-IN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Orthograde –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projecting snout, and </a:t>
            </a: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face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is located below and in front of the cranium.</a:t>
            </a:r>
            <a:endParaRPr lang="en-IN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Plantigrade -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face is located below the anterior part of the </a:t>
            </a: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cranium.</a:t>
            </a:r>
            <a:endParaRPr lang="en-IN" cap="none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CAA548-8FF9-49EA-81AA-DDC46BDFD678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2885-2AA5-4CF6-A14B-A3720E58A3FE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6271" t="13172" r="28135" b="15582"/>
          <a:stretch/>
        </p:blipFill>
        <p:spPr>
          <a:xfrm>
            <a:off x="3505200" y="990600"/>
            <a:ext cx="3168253" cy="2487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286" r="15128" b="7143"/>
          <a:stretch/>
        </p:blipFill>
        <p:spPr>
          <a:xfrm flipH="1">
            <a:off x="5676997" y="2370138"/>
            <a:ext cx="3447288" cy="2582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9553" t="160" r="1437" b="15495"/>
          <a:stretch/>
        </p:blipFill>
        <p:spPr>
          <a:xfrm>
            <a:off x="4038600" y="3778071"/>
            <a:ext cx="2634853" cy="302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2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2549"/>
            <a:ext cx="3792140" cy="105092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HEAD &amp; NECK </a:t>
            </a:r>
            <a:br>
              <a:rPr lang="en-US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US" sz="2000" dirty="0">
                <a:solidFill>
                  <a:srgbClr val="C00000"/>
                </a:solidFill>
                <a:latin typeface="Arial Black" panose="020B0A04020102020204" pitchFamily="34" charset="0"/>
              </a:rPr>
              <a:t>REGIONS OF HEAD</a:t>
            </a:r>
            <a:endParaRPr lang="en-IN" sz="2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066800"/>
            <a:ext cx="3733800" cy="55626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Frontal REGION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Parietal </a:t>
            </a:r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Occipital </a:t>
            </a:r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Temporal </a:t>
            </a:r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Auricular REGION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MASTOID REGION</a:t>
            </a:r>
            <a:endParaRPr lang="en-IN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Orbital REGION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INFRAORBITAL RETION</a:t>
            </a:r>
            <a:endParaRPr lang="en-IN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Buccal REGION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Parotid REGION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zygomatic REGION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Nasal REGION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Oral REGION</a:t>
            </a:r>
          </a:p>
          <a:p>
            <a:pPr marL="457200" indent="-457200">
              <a:buFont typeface="+mj-lt"/>
              <a:buAutoNum type="arabicPeriod"/>
            </a:pP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Mental REGION</a:t>
            </a:r>
            <a:endParaRPr lang="en-IN" cap="none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CAA548-8FF9-49EA-81AA-DDC46BDFD678}" type="datetime1">
              <a:rPr lang="en-US" smtClean="0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E2885-2AA5-4CF6-A14B-A3720E58A3FE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36972"/>
          <a:stretch/>
        </p:blipFill>
        <p:spPr>
          <a:xfrm>
            <a:off x="3944540" y="82549"/>
            <a:ext cx="5046592" cy="669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3581400" cy="925004"/>
          </a:xfrm>
        </p:spPr>
        <p:txBody>
          <a:bodyPr>
            <a:normAutofit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2200" dirty="0">
                <a:solidFill>
                  <a:srgbClr val="002060"/>
                </a:solidFill>
                <a:latin typeface="Arial Black" panose="020B0A04020102020204" pitchFamily="34" charset="0"/>
              </a:rPr>
              <a:t>Frontal </a:t>
            </a:r>
            <a:r>
              <a:rPr lang="en-IN" sz="2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  <a:r>
              <a:rPr lang="en-US" sz="2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en-US" altLang="en-US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6200" y="1524000"/>
            <a:ext cx="3200400" cy="5105400"/>
          </a:xfrm>
        </p:spPr>
        <p:txBody>
          <a:bodyPr>
            <a:normAutofit fontScale="92500" lnSpcReduction="20000"/>
          </a:bodyPr>
          <a:lstStyle/>
          <a:p>
            <a:pPr marL="46037" indent="0" eaLnBrk="1" hangingPunct="1">
              <a:buNone/>
            </a:pPr>
            <a:r>
              <a:rPr lang="en-US" altLang="en-US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altLang="en-US" sz="2400" dirty="0">
                <a:solidFill>
                  <a:srgbClr val="002060"/>
                </a:solidFill>
                <a:latin typeface="Arial Black" panose="020B0A04020102020204" pitchFamily="34" charset="0"/>
              </a:rPr>
              <a:t>ANTERIOR HAIR LINE</a:t>
            </a:r>
          </a:p>
          <a:p>
            <a:pPr eaLnBrk="1" hangingPunct="1"/>
            <a:r>
              <a:rPr lang="en-US" altLang="en-US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The forehead </a:t>
            </a:r>
          </a:p>
          <a:p>
            <a:pPr eaLnBrk="1" hangingPunct="1"/>
            <a:r>
              <a:rPr lang="en-US" altLang="en-US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The </a:t>
            </a:r>
            <a:r>
              <a:rPr lang="en-US" altLang="en-US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superciliary</a:t>
            </a:r>
            <a:r>
              <a:rPr lang="en-US" altLang="en-US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arch </a:t>
            </a:r>
          </a:p>
          <a:p>
            <a:pPr eaLnBrk="1" hangingPunct="1"/>
            <a:r>
              <a:rPr lang="en-US" altLang="en-US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GLABELLA</a:t>
            </a:r>
          </a:p>
          <a:p>
            <a:r>
              <a:rPr lang="en-IN" sz="2400" dirty="0">
                <a:solidFill>
                  <a:srgbClr val="002060"/>
                </a:solidFill>
                <a:latin typeface="Arial Black" panose="020B0A04020102020204" pitchFamily="34" charset="0"/>
              </a:rPr>
              <a:t>frontal prominence</a:t>
            </a:r>
            <a:endParaRPr lang="en-US" altLang="en-US" sz="2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99917" l="2000" r="99500"/>
                    </a14:imgEffect>
                  </a14:imgLayer>
                </a14:imgProps>
              </a:ext>
            </a:extLst>
          </a:blip>
          <a:srcRect l="14445" t="127" r="18579" b="5652"/>
          <a:stretch/>
        </p:blipFill>
        <p:spPr>
          <a:xfrm>
            <a:off x="3810000" y="152400"/>
            <a:ext cx="4800600" cy="661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6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5165" y="134112"/>
            <a:ext cx="3657600" cy="925004"/>
          </a:xfrm>
        </p:spPr>
        <p:txBody>
          <a:bodyPr>
            <a:normAutofit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2200" dirty="0">
                <a:solidFill>
                  <a:srgbClr val="002060"/>
                </a:solidFill>
                <a:latin typeface="Arial Black" panose="020B0A04020102020204" pitchFamily="34" charset="0"/>
              </a:rPr>
              <a:t>Parietal </a:t>
            </a:r>
            <a:r>
              <a:rPr lang="en-IN" sz="2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REGION</a:t>
            </a:r>
            <a:endParaRPr lang="en-US" altLang="en-US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6200" y="1295400"/>
            <a:ext cx="3200400" cy="5486400"/>
          </a:xfrm>
        </p:spPr>
        <p:txBody>
          <a:bodyPr>
            <a:normAutofit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parietal eminence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temporal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line</a:t>
            </a:r>
          </a:p>
          <a:p>
            <a:r>
              <a:rPr lang="en-US" alt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The </a:t>
            </a: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EXTERNAL </a:t>
            </a:r>
            <a:r>
              <a:rPr lang="en-US" alt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ACOUSTIC MEATUS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574202"/>
            <a:ext cx="607807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581400" cy="925004"/>
          </a:xfrm>
        </p:spPr>
        <p:txBody>
          <a:bodyPr>
            <a:normAutofit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2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OCCIPITAL REGION</a:t>
            </a:r>
            <a:endParaRPr lang="en-US" altLang="en-US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6200" y="1981200"/>
            <a:ext cx="3505200" cy="4800600"/>
          </a:xfrm>
        </p:spPr>
        <p:txBody>
          <a:bodyPr>
            <a:normAutofit/>
          </a:bodyPr>
          <a:lstStyle/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external occipital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protuberance</a:t>
            </a:r>
          </a:p>
          <a:p>
            <a:r>
              <a:rPr lang="en-IN" dirty="0">
                <a:solidFill>
                  <a:srgbClr val="002060"/>
                </a:solidFill>
                <a:latin typeface="Arial Black" panose="020B0A04020102020204" pitchFamily="34" charset="0"/>
              </a:rPr>
              <a:t>superior nuchal </a:t>
            </a:r>
            <a:r>
              <a:rPr lang="en-IN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line</a:t>
            </a:r>
          </a:p>
          <a:p>
            <a:r>
              <a:rPr lang="en-US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THE MASTOID PROCESS</a:t>
            </a:r>
            <a:endParaRPr lang="en-IN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4667"/>
          <a:stretch/>
        </p:blipFill>
        <p:spPr>
          <a:xfrm>
            <a:off x="3801035" y="304800"/>
            <a:ext cx="4814048" cy="627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5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506" y="152400"/>
            <a:ext cx="3810000" cy="925004"/>
          </a:xfrm>
        </p:spPr>
        <p:txBody>
          <a:bodyPr>
            <a:normAutofit/>
          </a:bodyPr>
          <a:lstStyle/>
          <a:p>
            <a:pPr marL="320040" indent="-320040">
              <a:buClr>
                <a:schemeClr val="accent6">
                  <a:lumMod val="75000"/>
                </a:schemeClr>
              </a:buClr>
              <a:defRPr/>
            </a:pPr>
            <a: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HEAD &amp; NECK</a:t>
            </a:r>
            <a:b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en-IN" sz="2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TEMPORAL REGION</a:t>
            </a:r>
            <a:endParaRPr lang="en-US" altLang="en-US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2400" y="1447800"/>
            <a:ext cx="3200400" cy="5105400"/>
          </a:xfrm>
        </p:spPr>
        <p:txBody>
          <a:bodyPr>
            <a:normAutofit/>
          </a:bodyPr>
          <a:lstStyle/>
          <a:p>
            <a:pPr marL="46037" indent="0" eaLnBrk="1" hangingPunct="1">
              <a:buNone/>
            </a:pPr>
            <a:r>
              <a:rPr lang="en-US" altLang="en-US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SURFACE LANDMARKS</a:t>
            </a:r>
          </a:p>
          <a:p>
            <a:pPr marL="46037" indent="0" eaLnBrk="1" hangingPunct="1">
              <a:buNone/>
            </a:pPr>
            <a:r>
              <a:rPr lang="en-US" altLang="en-US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TEMPORAL LINES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ZYGOMATIC ARCH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PTERION</a:t>
            </a:r>
            <a:endParaRPr lang="en-IN" sz="24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574202"/>
            <a:ext cx="607807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7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 advAuto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1860</TotalTime>
  <Words>581</Words>
  <Application>Microsoft Office PowerPoint</Application>
  <PresentationFormat>On-screen Show (4:3)</PresentationFormat>
  <Paragraphs>191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Courier New</vt:lpstr>
      <vt:lpstr>Tw Cen MT</vt:lpstr>
      <vt:lpstr>Droplet</vt:lpstr>
      <vt:lpstr>INTRODUCTION TO  HEAD &amp; NECK   Dr. , PROFESSOR, DEPT. OF  ANATOMY.</vt:lpstr>
      <vt:lpstr>PowerPoint Presentation</vt:lpstr>
      <vt:lpstr>HEAD &amp; NECK - PARTS</vt:lpstr>
      <vt:lpstr>HEAD &amp; NECK  comparative anatomy</vt:lpstr>
      <vt:lpstr>HEAD &amp; NECK  REGIONS OF HEAD</vt:lpstr>
      <vt:lpstr>HEAD &amp; NECK Frontal REGION </vt:lpstr>
      <vt:lpstr>HEAD &amp; NECK Parietal REGION</vt:lpstr>
      <vt:lpstr>HEAD &amp; NECK OCCIPITAL REGION</vt:lpstr>
      <vt:lpstr>HEAD &amp; NECK TEMPORAL REGION</vt:lpstr>
      <vt:lpstr>HEAD &amp; NECK AURICULAR REGION</vt:lpstr>
      <vt:lpstr>HEAD &amp; NECK MASTOID REGION</vt:lpstr>
      <vt:lpstr>HEAD &amp; NECK PAROTID REGION</vt:lpstr>
      <vt:lpstr>HEAD &amp; NECK ORBITAL REGION</vt:lpstr>
      <vt:lpstr>HEAD &amp; NECK NASAL REGION</vt:lpstr>
      <vt:lpstr>HEAD &amp; NECK INFRAORBITAL  REGION</vt:lpstr>
      <vt:lpstr>HEAD &amp; NECK ZYGOMATIC REGION</vt:lpstr>
      <vt:lpstr>HEAD &amp; NECK ORAL REGION</vt:lpstr>
      <vt:lpstr>HEAD &amp; NECK MENTAL REGION</vt:lpstr>
      <vt:lpstr>HEAD &amp; NECK  REGIONS OF NECK</vt:lpstr>
      <vt:lpstr>HEAD &amp; NECK ANTERIOR REGION</vt:lpstr>
      <vt:lpstr>HEAD &amp; NECK LATERAL REGION</vt:lpstr>
      <vt:lpstr>HEAD &amp; NECK POSTERIOR REGION</vt:lpstr>
      <vt:lpstr>CLINICAL SIGNIFICANCE</vt:lpstr>
      <vt:lpstr>mumps</vt:lpstr>
      <vt:lpstr>Saddle nose</vt:lpstr>
      <vt:lpstr>color of lips</vt:lpstr>
      <vt:lpstr>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The Human Digestive System</dc:title>
  <dc:creator>Parent education</dc:creator>
  <cp:lastModifiedBy>Microsoft account</cp:lastModifiedBy>
  <cp:revision>231</cp:revision>
  <dcterms:created xsi:type="dcterms:W3CDTF">2003-12-02T03:33:23Z</dcterms:created>
  <dcterms:modified xsi:type="dcterms:W3CDTF">2023-06-08T17:07:48Z</dcterms:modified>
</cp:coreProperties>
</file>