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2" r:id="rId1"/>
  </p:sldMasterIdLst>
  <p:notesMasterIdLst>
    <p:notesMasterId r:id="rId25"/>
  </p:notesMasterIdLst>
  <p:handoutMasterIdLst>
    <p:handoutMasterId r:id="rId26"/>
  </p:handoutMasterIdLst>
  <p:sldIdLst>
    <p:sldId id="313" r:id="rId2"/>
    <p:sldId id="314" r:id="rId3"/>
    <p:sldId id="315" r:id="rId4"/>
    <p:sldId id="316" r:id="rId5"/>
    <p:sldId id="317" r:id="rId6"/>
    <p:sldId id="318" r:id="rId7"/>
    <p:sldId id="319" r:id="rId8"/>
    <p:sldId id="320" r:id="rId9"/>
    <p:sldId id="321" r:id="rId10"/>
    <p:sldId id="322" r:id="rId11"/>
    <p:sldId id="335" r:id="rId12"/>
    <p:sldId id="323" r:id="rId13"/>
    <p:sldId id="324" r:id="rId14"/>
    <p:sldId id="325" r:id="rId15"/>
    <p:sldId id="326" r:id="rId16"/>
    <p:sldId id="327" r:id="rId17"/>
    <p:sldId id="328" r:id="rId18"/>
    <p:sldId id="329" r:id="rId19"/>
    <p:sldId id="330" r:id="rId20"/>
    <p:sldId id="331" r:id="rId21"/>
    <p:sldId id="332" r:id="rId22"/>
    <p:sldId id="333" r:id="rId23"/>
    <p:sldId id="303" r:id="rId24"/>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CAFE"/>
    <a:srgbClr val="55BFFF"/>
    <a:srgbClr val="E9F5FB"/>
    <a:srgbClr val="DFF3F9"/>
    <a:srgbClr val="63B0D7"/>
    <a:srgbClr val="4EA6D2"/>
    <a:srgbClr val="66B2D8"/>
    <a:srgbClr val="6CB5DA"/>
    <a:srgbClr val="74B9DC"/>
    <a:srgbClr val="66B5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60"/>
  </p:normalViewPr>
  <p:slideViewPr>
    <p:cSldViewPr>
      <p:cViewPr varScale="1">
        <p:scale>
          <a:sx n="49" d="100"/>
          <a:sy n="49" d="100"/>
        </p:scale>
        <p:origin x="66" y="1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ltLang="en-US"/>
          </a:p>
        </p:txBody>
      </p:sp>
      <p:sp>
        <p:nvSpPr>
          <p:cNvPr id="61443" name="Rectangle 3"/>
          <p:cNvSpPr>
            <a:spLocks noGrp="1" noChangeArrowheads="1"/>
          </p:cNvSpPr>
          <p:nvPr>
            <p:ph type="dt" sz="quarter" idx="1"/>
          </p:nvPr>
        </p:nvSpPr>
        <p:spPr bwMode="auto">
          <a:xfrm>
            <a:off x="3978275"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F85A202E-B08C-4152-B445-6FEDB6006594}" type="datetimeFigureOut">
              <a:rPr lang="en-US" altLang="en-US"/>
              <a:pPr>
                <a:defRPr/>
              </a:pPr>
              <a:t>6/7/2023</a:t>
            </a:fld>
            <a:endParaRPr lang="en-US" altLang="en-US"/>
          </a:p>
        </p:txBody>
      </p:sp>
      <p:sp>
        <p:nvSpPr>
          <p:cNvPr id="61444" name="Rectangle 4"/>
          <p:cNvSpPr>
            <a:spLocks noGrp="1" noChangeArrowheads="1"/>
          </p:cNvSpPr>
          <p:nvPr>
            <p:ph type="ftr" sz="quarter" idx="2"/>
          </p:nvPr>
        </p:nvSpPr>
        <p:spPr bwMode="auto">
          <a:xfrm>
            <a:off x="0"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ltLang="en-US"/>
          </a:p>
        </p:txBody>
      </p:sp>
      <p:sp>
        <p:nvSpPr>
          <p:cNvPr id="61445" name="Rectangle 5"/>
          <p:cNvSpPr>
            <a:spLocks noGrp="1" noChangeArrowheads="1"/>
          </p:cNvSpPr>
          <p:nvPr>
            <p:ph type="sldNum" sz="quarter" idx="3"/>
          </p:nvPr>
        </p:nvSpPr>
        <p:spPr bwMode="auto">
          <a:xfrm>
            <a:off x="3978275" y="8842375"/>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E6E3F9F5-A7F4-4B23-9FB0-780F2D97C3B3}" type="slidenum">
              <a:rPr lang="en-US" altLang="en-US"/>
              <a:pPr/>
              <a:t>‹#›</a:t>
            </a:fld>
            <a:endParaRPr lang="en-US" altLang="en-US"/>
          </a:p>
        </p:txBody>
      </p:sp>
    </p:spTree>
    <p:extLst>
      <p:ext uri="{BB962C8B-B14F-4D97-AF65-F5344CB8AC3E}">
        <p14:creationId xmlns:p14="http://schemas.microsoft.com/office/powerpoint/2010/main" val="2680816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324" tIns="46662" rIns="93324" bIns="46662" numCol="1" anchor="t" anchorCtr="0" compatLnSpc="1">
            <a:prstTxWarp prst="textNoShape">
              <a:avLst/>
            </a:prstTxWarp>
          </a:bodyPr>
          <a:lstStyle>
            <a:lvl1pPr defTabSz="933450">
              <a:defRPr sz="1200">
                <a:latin typeface="Arial" charset="0"/>
              </a:defRPr>
            </a:lvl1pPr>
          </a:lstStyle>
          <a:p>
            <a:pPr>
              <a:defRPr/>
            </a:pPr>
            <a:endParaRPr lang="en-US" altLang="en-US"/>
          </a:p>
        </p:txBody>
      </p:sp>
      <p:sp>
        <p:nvSpPr>
          <p:cNvPr id="20483" name="Rectangle 3"/>
          <p:cNvSpPr>
            <a:spLocks noGrp="1" noChangeArrowheads="1"/>
          </p:cNvSpPr>
          <p:nvPr>
            <p:ph type="dt" idx="1"/>
          </p:nvPr>
        </p:nvSpPr>
        <p:spPr bwMode="auto">
          <a:xfrm>
            <a:off x="3978275" y="0"/>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324" tIns="46662" rIns="93324" bIns="46662" numCol="1" anchor="t" anchorCtr="0" compatLnSpc="1">
            <a:prstTxWarp prst="textNoShape">
              <a:avLst/>
            </a:prstTxWarp>
          </a:bodyPr>
          <a:lstStyle>
            <a:lvl1pPr algn="r" defTabSz="933450">
              <a:defRPr sz="1200">
                <a:latin typeface="Arial" charset="0"/>
              </a:defRPr>
            </a:lvl1pPr>
          </a:lstStyle>
          <a:p>
            <a:pPr>
              <a:defRPr/>
            </a:pPr>
            <a:endParaRPr lang="en-US" altLang="en-US"/>
          </a:p>
        </p:txBody>
      </p:sp>
      <p:sp>
        <p:nvSpPr>
          <p:cNvPr id="46084"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701675" y="4421188"/>
            <a:ext cx="5619750"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324" tIns="46662" rIns="93324" bIns="46662" numCol="1" anchor="b" anchorCtr="0" compatLnSpc="1">
            <a:prstTxWarp prst="textNoShape">
              <a:avLst/>
            </a:prstTxWarp>
          </a:bodyPr>
          <a:lstStyle>
            <a:lvl1pPr defTabSz="933450">
              <a:defRPr sz="1200">
                <a:latin typeface="Arial" charset="0"/>
              </a:defRPr>
            </a:lvl1pPr>
          </a:lstStyle>
          <a:p>
            <a:pPr>
              <a:defRPr/>
            </a:pPr>
            <a:endParaRPr lang="en-US" altLang="en-US"/>
          </a:p>
        </p:txBody>
      </p:sp>
      <p:sp>
        <p:nvSpPr>
          <p:cNvPr id="20487" name="Rectangle 7"/>
          <p:cNvSpPr>
            <a:spLocks noGrp="1" noChangeArrowheads="1"/>
          </p:cNvSpPr>
          <p:nvPr>
            <p:ph type="sldNum" sz="quarter" idx="5"/>
          </p:nvPr>
        </p:nvSpPr>
        <p:spPr bwMode="auto">
          <a:xfrm>
            <a:off x="3978275"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324" tIns="46662" rIns="93324" bIns="46662" numCol="1" anchor="b" anchorCtr="0" compatLnSpc="1">
            <a:prstTxWarp prst="textNoShape">
              <a:avLst/>
            </a:prstTxWarp>
          </a:bodyPr>
          <a:lstStyle>
            <a:lvl1pPr algn="r" defTabSz="933450">
              <a:defRPr sz="1200"/>
            </a:lvl1pPr>
          </a:lstStyle>
          <a:p>
            <a:fld id="{D834123D-086F-402E-B7C0-8B2E14276AA6}" type="slidenum">
              <a:rPr lang="en-US" altLang="en-US"/>
              <a:pPr/>
              <a:t>‹#›</a:t>
            </a:fld>
            <a:endParaRPr lang="en-US" altLang="en-US"/>
          </a:p>
        </p:txBody>
      </p:sp>
    </p:spTree>
    <p:extLst>
      <p:ext uri="{BB962C8B-B14F-4D97-AF65-F5344CB8AC3E}">
        <p14:creationId xmlns:p14="http://schemas.microsoft.com/office/powerpoint/2010/main" val="821137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pPr eaLnBrk="1" hangingPunct="1"/>
            <a:endParaRPr lang="en-CA" altLang="en-US" smtClean="0">
              <a:latin typeface="Arial" panose="020B0604020202020204" pitchFamily="34" charset="0"/>
            </a:endParaRPr>
          </a:p>
        </p:txBody>
      </p:sp>
      <p:sp>
        <p:nvSpPr>
          <p:cNvPr id="471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440F92C8-2805-4B85-93EF-67C68AE0133F}" type="slidenum">
              <a:rPr lang="en-US" altLang="en-US"/>
              <a:pPr defTabSz="914400" eaLnBrk="1" hangingPunct="1">
                <a:spcBef>
                  <a:spcPct val="0"/>
                </a:spcBef>
              </a:pPr>
              <a:t>1</a:t>
            </a:fld>
            <a:endParaRPr lang="en-US" altLang="en-US"/>
          </a:p>
        </p:txBody>
      </p:sp>
    </p:spTree>
    <p:extLst>
      <p:ext uri="{BB962C8B-B14F-4D97-AF65-F5344CB8AC3E}">
        <p14:creationId xmlns:p14="http://schemas.microsoft.com/office/powerpoint/2010/main" val="387440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bg-BG" smtClean="0">
              <a:ea typeface="宋体" pitchFamily="2" charset="-122"/>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24C9D5FE-A2C3-4344-AE86-4820685A0BA7}" type="slidenum">
              <a:rPr lang="bg-BG"/>
              <a:pPr eaLnBrk="1" hangingPunct="1"/>
              <a:t>10</a:t>
            </a:fld>
            <a:endParaRPr lang="bg-BG"/>
          </a:p>
        </p:txBody>
      </p:sp>
    </p:spTree>
    <p:extLst>
      <p:ext uri="{BB962C8B-B14F-4D97-AF65-F5344CB8AC3E}">
        <p14:creationId xmlns:p14="http://schemas.microsoft.com/office/powerpoint/2010/main" val="258581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bg-BG" smtClean="0">
              <a:ea typeface="宋体" pitchFamily="2" charset="-122"/>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52729A1A-9177-48D4-A5C0-91147EE48E74}" type="slidenum">
              <a:rPr lang="en-US"/>
              <a:pPr eaLnBrk="1" hangingPunct="1"/>
              <a:t>15</a:t>
            </a:fld>
            <a:endParaRPr lang="en-US"/>
          </a:p>
        </p:txBody>
      </p:sp>
    </p:spTree>
    <p:extLst>
      <p:ext uri="{BB962C8B-B14F-4D97-AF65-F5344CB8AC3E}">
        <p14:creationId xmlns:p14="http://schemas.microsoft.com/office/powerpoint/2010/main" val="3912023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CA" altLang="en-US" smtClean="0">
              <a:latin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97E1938A-7541-4821-8563-38C40C0D8CEC}" type="slidenum">
              <a:rPr lang="en-US" altLang="en-US"/>
              <a:pPr defTabSz="914400" eaLnBrk="1" hangingPunct="1">
                <a:spcBef>
                  <a:spcPct val="0"/>
                </a:spcBef>
              </a:pPr>
              <a:t>16</a:t>
            </a:fld>
            <a:endParaRPr lang="en-US" altLang="en-US"/>
          </a:p>
        </p:txBody>
      </p:sp>
    </p:spTree>
    <p:extLst>
      <p:ext uri="{BB962C8B-B14F-4D97-AF65-F5344CB8AC3E}">
        <p14:creationId xmlns:p14="http://schemas.microsoft.com/office/powerpoint/2010/main" val="43946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CA" altLang="en-US" smtClean="0">
              <a:latin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97E1938A-7541-4821-8563-38C40C0D8CEC}" type="slidenum">
              <a:rPr lang="en-US" altLang="en-US"/>
              <a:pPr defTabSz="914400" eaLnBrk="1" hangingPunct="1">
                <a:spcBef>
                  <a:spcPct val="0"/>
                </a:spcBef>
              </a:pPr>
              <a:t>17</a:t>
            </a:fld>
            <a:endParaRPr lang="en-US" altLang="en-US"/>
          </a:p>
        </p:txBody>
      </p:sp>
    </p:spTree>
    <p:extLst>
      <p:ext uri="{BB962C8B-B14F-4D97-AF65-F5344CB8AC3E}">
        <p14:creationId xmlns:p14="http://schemas.microsoft.com/office/powerpoint/2010/main" val="423895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CA" altLang="en-US" smtClean="0">
              <a:latin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97E1938A-7541-4821-8563-38C40C0D8CEC}" type="slidenum">
              <a:rPr lang="en-US" altLang="en-US"/>
              <a:pPr defTabSz="914400" eaLnBrk="1" hangingPunct="1">
                <a:spcBef>
                  <a:spcPct val="0"/>
                </a:spcBef>
              </a:pPr>
              <a:t>18</a:t>
            </a:fld>
            <a:endParaRPr lang="en-US" altLang="en-US"/>
          </a:p>
        </p:txBody>
      </p:sp>
    </p:spTree>
    <p:extLst>
      <p:ext uri="{BB962C8B-B14F-4D97-AF65-F5344CB8AC3E}">
        <p14:creationId xmlns:p14="http://schemas.microsoft.com/office/powerpoint/2010/main" val="353326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CA" altLang="en-US" smtClean="0">
              <a:latin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eaLnBrk="1" hangingPunct="1">
              <a:spcBef>
                <a:spcPct val="0"/>
              </a:spcBef>
            </a:pPr>
            <a:fld id="{97E1938A-7541-4821-8563-38C40C0D8CEC}" type="slidenum">
              <a:rPr lang="en-US" altLang="en-US"/>
              <a:pPr defTabSz="914400" eaLnBrk="1" hangingPunct="1">
                <a:spcBef>
                  <a:spcPct val="0"/>
                </a:spcBef>
              </a:pPr>
              <a:t>19</a:t>
            </a:fld>
            <a:endParaRPr lang="en-US" altLang="en-US"/>
          </a:p>
        </p:txBody>
      </p:sp>
    </p:spTree>
    <p:extLst>
      <p:ext uri="{BB962C8B-B14F-4D97-AF65-F5344CB8AC3E}">
        <p14:creationId xmlns:p14="http://schemas.microsoft.com/office/powerpoint/2010/main" val="3680956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1DAE174E-3665-4A41-83EE-1A18684ED123}" type="datetime1">
              <a:rPr lang="en-US" smtClean="0"/>
              <a:pPr>
                <a:defRPr/>
              </a:pPr>
              <a:t>6/7/2023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688E69E-0C56-4230-9EB2-A6BA20BBECD6}" type="slidenum">
              <a:rPr lang="en-US" altLang="en-US" smtClean="0"/>
              <a:pPr/>
              <a:t>‹#›</a:t>
            </a:fld>
            <a:endParaRPr lang="en-US" altLang="en-US"/>
          </a:p>
        </p:txBody>
      </p:sp>
    </p:spTree>
    <p:extLst>
      <p:ext uri="{BB962C8B-B14F-4D97-AF65-F5344CB8AC3E}">
        <p14:creationId xmlns:p14="http://schemas.microsoft.com/office/powerpoint/2010/main" val="3468248586"/>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ADDB687-757E-42FC-8DE6-561A99B97BEA}"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07770C3-01D4-4522-AF51-C16DC6904666}" type="slidenum">
              <a:rPr lang="en-US" altLang="en-US" smtClean="0"/>
              <a:pPr/>
              <a:t>‹#›</a:t>
            </a:fld>
            <a:endParaRPr lang="en-US" altLang="en-US"/>
          </a:p>
        </p:txBody>
      </p:sp>
    </p:spTree>
    <p:extLst>
      <p:ext uri="{BB962C8B-B14F-4D97-AF65-F5344CB8AC3E}">
        <p14:creationId xmlns:p14="http://schemas.microsoft.com/office/powerpoint/2010/main" val="2046180934"/>
      </p:ext>
    </p:extLst>
  </p:cSld>
  <p:clrMapOvr>
    <a:masterClrMapping/>
  </p:clrMapOvr>
  <p:timing>
    <p:tnLst>
      <p:par>
        <p:cTn id="1" dur="indefinite" restart="never" nodeType="tmRoot"/>
      </p:par>
    </p:tnLst>
  </p:timing>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ADDB687-757E-42FC-8DE6-561A99B97BEA}"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07770C3-01D4-4522-AF51-C16DC6904666}" type="slidenum">
              <a:rPr lang="en-US" altLang="en-US" smtClean="0"/>
              <a:pPr/>
              <a:t>‹#›</a:t>
            </a:fld>
            <a:endParaRPr lang="en-US" altLang="en-US"/>
          </a:p>
        </p:txBody>
      </p:sp>
    </p:spTree>
    <p:extLst>
      <p:ext uri="{BB962C8B-B14F-4D97-AF65-F5344CB8AC3E}">
        <p14:creationId xmlns:p14="http://schemas.microsoft.com/office/powerpoint/2010/main" val="149262646"/>
      </p:ext>
    </p:extLst>
  </p:cSld>
  <p:clrMapOvr>
    <a:masterClrMapping/>
  </p:clrMapOvr>
  <p:timing>
    <p:tnLst>
      <p:par>
        <p:cTn id="1" dur="indefinite" restart="never" nodeType="tmRoot"/>
      </p:par>
    </p:tnLst>
  </p:timing>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ADDB687-757E-42FC-8DE6-561A99B97BEA}"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07770C3-01D4-4522-AF51-C16DC6904666}" type="slidenum">
              <a:rPr lang="en-US" altLang="en-US" smtClean="0"/>
              <a:pPr/>
              <a:t>‹#›</a:t>
            </a:fld>
            <a:endParaRPr lang="en-US"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35053301"/>
      </p:ext>
    </p:extLst>
  </p:cSld>
  <p:clrMapOvr>
    <a:masterClrMapping/>
  </p:clrMapOvr>
  <p:timing>
    <p:tnLst>
      <p:par>
        <p:cTn id="1" dur="indefinite" restart="never" nodeType="tmRoot"/>
      </p:par>
    </p:tnLst>
  </p:timing>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ADDB687-757E-42FC-8DE6-561A99B97BEA}"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07770C3-01D4-4522-AF51-C16DC6904666}" type="slidenum">
              <a:rPr lang="en-US" altLang="en-US" smtClean="0"/>
              <a:pPr/>
              <a:t>‹#›</a:t>
            </a:fld>
            <a:endParaRPr lang="en-US" altLang="en-US"/>
          </a:p>
        </p:txBody>
      </p:sp>
    </p:spTree>
    <p:extLst>
      <p:ext uri="{BB962C8B-B14F-4D97-AF65-F5344CB8AC3E}">
        <p14:creationId xmlns:p14="http://schemas.microsoft.com/office/powerpoint/2010/main" val="1758730931"/>
      </p:ext>
    </p:extLst>
  </p:cSld>
  <p:clrMapOvr>
    <a:masterClrMapping/>
  </p:clrMapOvr>
  <p:timing>
    <p:tnLst>
      <p:par>
        <p:cTn id="1" dur="indefinite" restart="never" nodeType="tmRoot"/>
      </p:par>
    </p:tnLst>
  </p:timing>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ADDB687-757E-42FC-8DE6-561A99B97BEA}" type="datetime1">
              <a:rPr lang="en-US" smtClean="0"/>
              <a:pPr>
                <a:defRPr/>
              </a:pPr>
              <a:t>6/7/2023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07770C3-01D4-4522-AF51-C16DC6904666}" type="slidenum">
              <a:rPr lang="en-US" altLang="en-US" smtClean="0"/>
              <a:pPr/>
              <a:t>‹#›</a:t>
            </a:fld>
            <a:endParaRPr lang="en-US" altLang="en-US"/>
          </a:p>
        </p:txBody>
      </p:sp>
    </p:spTree>
    <p:extLst>
      <p:ext uri="{BB962C8B-B14F-4D97-AF65-F5344CB8AC3E}">
        <p14:creationId xmlns:p14="http://schemas.microsoft.com/office/powerpoint/2010/main" val="2329746052"/>
      </p:ext>
    </p:extLst>
  </p:cSld>
  <p:clrMapOvr>
    <a:masterClrMapping/>
  </p:clrMapOvr>
  <p:timing>
    <p:tnLst>
      <p:par>
        <p:cTn id="1" dur="indefinite" restart="never" nodeType="tmRoot"/>
      </p:par>
    </p:tnLst>
  </p:timing>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ADDB687-757E-42FC-8DE6-561A99B97BEA}" type="datetime1">
              <a:rPr lang="en-US" smtClean="0"/>
              <a:pPr>
                <a:defRPr/>
              </a:pPr>
              <a:t>6/7/2023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07770C3-01D4-4522-AF51-C16DC6904666}" type="slidenum">
              <a:rPr lang="en-US" altLang="en-US" smtClean="0"/>
              <a:pPr/>
              <a:t>‹#›</a:t>
            </a:fld>
            <a:endParaRPr lang="en-US" altLang="en-US"/>
          </a:p>
        </p:txBody>
      </p:sp>
    </p:spTree>
    <p:extLst>
      <p:ext uri="{BB962C8B-B14F-4D97-AF65-F5344CB8AC3E}">
        <p14:creationId xmlns:p14="http://schemas.microsoft.com/office/powerpoint/2010/main" val="3004908433"/>
      </p:ext>
    </p:extLst>
  </p:cSld>
  <p:clrMapOvr>
    <a:masterClrMapping/>
  </p:clrMapOvr>
  <p:timing>
    <p:tnLst>
      <p:par>
        <p:cTn id="1" dur="indefinite" restart="never" nodeType="tmRoot"/>
      </p:par>
    </p:tnLst>
  </p:timing>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6D152B5-5744-4C57-910F-6AC08EF809C9}" type="datetime1">
              <a:rPr lang="en-US" smtClean="0"/>
              <a:pPr>
                <a:defRPr/>
              </a:pPr>
              <a:t>6/7/2023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6EF1478-C8C0-4188-A823-DD43956C1156}" type="slidenum">
              <a:rPr lang="en-US" altLang="en-US" smtClean="0"/>
              <a:pPr/>
              <a:t>‹#›</a:t>
            </a:fld>
            <a:endParaRPr lang="en-US" altLang="en-US"/>
          </a:p>
        </p:txBody>
      </p:sp>
    </p:spTree>
    <p:extLst>
      <p:ext uri="{BB962C8B-B14F-4D97-AF65-F5344CB8AC3E}">
        <p14:creationId xmlns:p14="http://schemas.microsoft.com/office/powerpoint/2010/main" val="3102325083"/>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9DBEB06-E688-4E0B-9EB9-284FB8BEC248}" type="datetime1">
              <a:rPr lang="en-US" smtClean="0"/>
              <a:pPr>
                <a:defRPr/>
              </a:pPr>
              <a:t>6/7/2023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BBF2E86-56A4-4770-96A2-AA1183C8FC74}" type="slidenum">
              <a:rPr lang="en-US" altLang="en-US" smtClean="0"/>
              <a:pPr/>
              <a:t>‹#›</a:t>
            </a:fld>
            <a:endParaRPr lang="en-US" altLang="en-US"/>
          </a:p>
        </p:txBody>
      </p:sp>
    </p:spTree>
    <p:extLst>
      <p:ext uri="{BB962C8B-B14F-4D97-AF65-F5344CB8AC3E}">
        <p14:creationId xmlns:p14="http://schemas.microsoft.com/office/powerpoint/2010/main" val="2723538432"/>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GB"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GB"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192DC10-0326-466D-8EAF-BA0D44C88F2F}" type="slidenum">
              <a:rPr lang="en-GB" altLang="en-US"/>
              <a:pPr/>
              <a:t>‹#›</a:t>
            </a:fld>
            <a:endParaRPr lang="en-GB" altLang="en-US"/>
          </a:p>
        </p:txBody>
      </p:sp>
    </p:spTree>
    <p:extLst>
      <p:ext uri="{BB962C8B-B14F-4D97-AF65-F5344CB8AC3E}">
        <p14:creationId xmlns:p14="http://schemas.microsoft.com/office/powerpoint/2010/main" val="1209341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lipArt Placeholder 3"/>
          <p:cNvSpPr>
            <a:spLocks noGrp="1"/>
          </p:cNvSpPr>
          <p:nvPr>
            <p:ph type="clipArt" sz="half" idx="2"/>
          </p:nvPr>
        </p:nvSpPr>
        <p:spPr>
          <a:xfrm>
            <a:off x="4648200" y="1600200"/>
            <a:ext cx="4038600" cy="4530725"/>
          </a:xfrm>
        </p:spPr>
        <p:txBody>
          <a:bodyPr/>
          <a:lstStyle/>
          <a:p>
            <a:pPr lvl="0"/>
            <a:endParaRPr lang="bg-BG"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7BF78147-221B-4E11-A088-0EDB305C859C}" type="slidenum">
              <a:rPr lang="en-US" altLang="zh-CN"/>
              <a:pPr>
                <a:defRPr/>
              </a:pPr>
              <a:t>‹#›</a:t>
            </a:fld>
            <a:endParaRPr lang="en-US" altLang="zh-CN"/>
          </a:p>
        </p:txBody>
      </p:sp>
    </p:spTree>
    <p:extLst>
      <p:ext uri="{BB962C8B-B14F-4D97-AF65-F5344CB8AC3E}">
        <p14:creationId xmlns:p14="http://schemas.microsoft.com/office/powerpoint/2010/main" val="319928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DCAA548-8FF9-49EA-81AA-DDC46BDFD678}" type="datetime1">
              <a:rPr lang="en-US" smtClean="0"/>
              <a:pPr>
                <a:defRPr/>
              </a:pPr>
              <a:t>6/7/2023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F2E2885-2AA5-4CF6-A14B-A3720E58A3FE}" type="slidenum">
              <a:rPr lang="en-US" altLang="en-US" smtClean="0"/>
              <a:pPr/>
              <a:t>‹#›</a:t>
            </a:fld>
            <a:endParaRPr lang="en-US" altLang="en-US"/>
          </a:p>
        </p:txBody>
      </p:sp>
    </p:spTree>
    <p:extLst>
      <p:ext uri="{BB962C8B-B14F-4D97-AF65-F5344CB8AC3E}">
        <p14:creationId xmlns:p14="http://schemas.microsoft.com/office/powerpoint/2010/main" val="1339696944"/>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EC1D810B-DA6C-4D4C-924C-111E7B7B91A1}" type="datetime1">
              <a:rPr lang="en-US" smtClean="0"/>
              <a:pPr>
                <a:defRPr/>
              </a:pPr>
              <a:t>6/7/2023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A79E06-8A7D-4D0F-8C0D-5CB1FEDBA673}" type="slidenum">
              <a:rPr lang="en-US" altLang="en-US" smtClean="0"/>
              <a:pPr/>
              <a:t>‹#›</a:t>
            </a:fld>
            <a:endParaRPr lang="en-US" altLang="en-US"/>
          </a:p>
        </p:txBody>
      </p:sp>
    </p:spTree>
    <p:extLst>
      <p:ext uri="{BB962C8B-B14F-4D97-AF65-F5344CB8AC3E}">
        <p14:creationId xmlns:p14="http://schemas.microsoft.com/office/powerpoint/2010/main" val="4100577812"/>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776C0F59-8F1B-4B0A-9233-B764CAD76D6B}"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F88B5EF-8173-49C4-A898-60D342A390CB}" type="slidenum">
              <a:rPr lang="en-US" altLang="en-US" smtClean="0"/>
              <a:pPr/>
              <a:t>‹#›</a:t>
            </a:fld>
            <a:endParaRPr lang="en-US" altLang="en-US"/>
          </a:p>
        </p:txBody>
      </p:sp>
    </p:spTree>
    <p:extLst>
      <p:ext uri="{BB962C8B-B14F-4D97-AF65-F5344CB8AC3E}">
        <p14:creationId xmlns:p14="http://schemas.microsoft.com/office/powerpoint/2010/main" val="967766316"/>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6796DA9A-AEC7-4363-9D1C-D38984C94311}" type="datetime1">
              <a:rPr lang="en-US" smtClean="0"/>
              <a:pPr>
                <a:defRPr/>
              </a:pPr>
              <a:t>6/7/2023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72087318-5522-4B9C-AAE5-2789A1C3DADD}" type="slidenum">
              <a:rPr lang="en-US" altLang="en-US" smtClean="0"/>
              <a:pPr/>
              <a:t>‹#›</a:t>
            </a:fld>
            <a:endParaRPr lang="en-US" altLang="en-US"/>
          </a:p>
        </p:txBody>
      </p:sp>
    </p:spTree>
    <p:extLst>
      <p:ext uri="{BB962C8B-B14F-4D97-AF65-F5344CB8AC3E}">
        <p14:creationId xmlns:p14="http://schemas.microsoft.com/office/powerpoint/2010/main" val="1613773926"/>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829AE71-69C7-45A8-8D56-5E68B4FF68F9}" type="datetime1">
              <a:rPr lang="en-US" smtClean="0"/>
              <a:pPr>
                <a:defRPr/>
              </a:pPr>
              <a:t>6/7/2023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D5BDE02-0E32-40BC-B86F-CBACF530B732}" type="slidenum">
              <a:rPr lang="en-US" altLang="en-US" smtClean="0"/>
              <a:pPr/>
              <a:t>‹#›</a:t>
            </a:fld>
            <a:endParaRPr lang="en-US" altLang="en-US"/>
          </a:p>
        </p:txBody>
      </p:sp>
    </p:spTree>
    <p:extLst>
      <p:ext uri="{BB962C8B-B14F-4D97-AF65-F5344CB8AC3E}">
        <p14:creationId xmlns:p14="http://schemas.microsoft.com/office/powerpoint/2010/main" val="1714219965"/>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797CE4EA-CA30-4854-860E-9D098751D164}" type="datetime1">
              <a:rPr lang="en-US" smtClean="0"/>
              <a:pPr>
                <a:defRPr/>
              </a:pPr>
              <a:t>6/7/2023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BAB5D8A-CB60-4802-8AFB-BC4A4B7DD38C}" type="slidenum">
              <a:rPr lang="en-US" altLang="en-US" smtClean="0"/>
              <a:pPr/>
              <a:t>‹#›</a:t>
            </a:fld>
            <a:endParaRPr lang="en-US" altLang="en-US"/>
          </a:p>
        </p:txBody>
      </p:sp>
    </p:spTree>
    <p:extLst>
      <p:ext uri="{BB962C8B-B14F-4D97-AF65-F5344CB8AC3E}">
        <p14:creationId xmlns:p14="http://schemas.microsoft.com/office/powerpoint/2010/main" val="3472402077"/>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6695A29-35C0-429B-87FF-0336BE86FC78}"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BE54BCA-E2B7-423E-ADF5-46BB55784167}" type="slidenum">
              <a:rPr lang="en-US" altLang="en-US" smtClean="0"/>
              <a:pPr/>
              <a:t>‹#›</a:t>
            </a:fld>
            <a:endParaRPr lang="en-US" altLang="en-US"/>
          </a:p>
        </p:txBody>
      </p:sp>
    </p:spTree>
    <p:extLst>
      <p:ext uri="{BB962C8B-B14F-4D97-AF65-F5344CB8AC3E}">
        <p14:creationId xmlns:p14="http://schemas.microsoft.com/office/powerpoint/2010/main" val="1140760866"/>
      </p:ext>
    </p:extLst>
  </p:cSld>
  <p:clrMapOvr>
    <a:masterClrMapping/>
  </p:clrMapOvr>
  <p:transition>
    <p:cover dir="d"/>
    <p:sndAc>
      <p:stSnd>
        <p:snd r:embed="rId1" name="chimes.wav"/>
      </p:st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3692293-5BEF-4808-829F-72BAB5788A26}" type="datetime1">
              <a:rPr lang="en-US" smtClean="0"/>
              <a:pPr>
                <a:defRPr/>
              </a:pPr>
              <a:t>6/7/2023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B62B949-F1C7-459B-B0BF-A4BCC2E3007F}" type="slidenum">
              <a:rPr lang="en-US" altLang="en-US" smtClean="0"/>
              <a:pPr/>
              <a:t>‹#›</a:t>
            </a:fld>
            <a:endParaRPr lang="en-US" altLang="en-US"/>
          </a:p>
        </p:txBody>
      </p:sp>
    </p:spTree>
    <p:extLst>
      <p:ext uri="{BB962C8B-B14F-4D97-AF65-F5344CB8AC3E}">
        <p14:creationId xmlns:p14="http://schemas.microsoft.com/office/powerpoint/2010/main" val="2778929121"/>
      </p:ext>
    </p:extLst>
  </p:cSld>
  <p:clrMapOvr>
    <a:masterClrMapping/>
  </p:clrMapOvr>
  <p:transition>
    <p:cover dir="d"/>
    <p:sndAc>
      <p:stSnd>
        <p:snd r:embed="rId1" name="chimes.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E9F5FB"/>
            </a:gs>
            <a:gs pos="100000">
              <a:srgbClr val="55BFFF"/>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fld id="{7ADDB687-757E-42FC-8DE6-561A99B97BEA}" type="datetime1">
              <a:rPr lang="en-US" smtClean="0"/>
              <a:pPr>
                <a:defRPr/>
              </a:pPr>
              <a:t>6/7/2023</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E07770C3-01D4-4522-AF51-C16DC6904666}" type="slidenum">
              <a:rPr lang="en-US" altLang="en-US" smtClean="0"/>
              <a:pPr/>
              <a:t>‹#›</a:t>
            </a:fld>
            <a:endParaRPr lang="en-US" altLang="en-US"/>
          </a:p>
        </p:txBody>
      </p:sp>
    </p:spTree>
    <p:extLst>
      <p:ext uri="{BB962C8B-B14F-4D97-AF65-F5344CB8AC3E}">
        <p14:creationId xmlns:p14="http://schemas.microsoft.com/office/powerpoint/2010/main" val="380876558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 id="2147484320" r:id="rId18"/>
    <p:sldLayoutId id="2147484321" r:id="rId19"/>
  </p:sldLayoutIdLst>
  <p:transition>
    <p:cover dir="d"/>
  </p:transition>
  <p:timing>
    <p:tnLst>
      <p:par>
        <p:cTn id="1" dur="indefinite" restart="never" nodeType="tmRoot"/>
      </p:par>
    </p:tnLst>
  </p:timing>
  <p:hf hdr="0" ft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p:cNvSpPr>
          <p:nvPr>
            <p:ph type="ctrTitle"/>
          </p:nvPr>
        </p:nvSpPr>
        <p:spPr>
          <a:xfrm>
            <a:off x="304800" y="1371600"/>
            <a:ext cx="8534400" cy="3733800"/>
          </a:xfrm>
        </p:spPr>
        <p:txBody>
          <a:bodyPr>
            <a:normAutofit fontScale="90000"/>
          </a:bodyPr>
          <a:lstStyle/>
          <a:p>
            <a:pPr algn="r" eaLnBrk="1" fontAlgn="auto" hangingPunct="1">
              <a:spcAft>
                <a:spcPts val="0"/>
              </a:spcAft>
              <a:buClr>
                <a:schemeClr val="accent6">
                  <a:lumMod val="75000"/>
                </a:schemeClr>
              </a:buClr>
              <a:defRPr/>
            </a:pPr>
            <a:r>
              <a:rPr lang="en-IN" sz="4000" dirty="0" smtClean="0">
                <a:solidFill>
                  <a:srgbClr val="C00000"/>
                </a:solidFill>
                <a:latin typeface="Arial Black" panose="020B0A04020102020204" pitchFamily="34" charset="0"/>
              </a:rPr>
              <a:t>INTRODUCTION TO UPPER LIMB &amp; PECTORAL REGION</a:t>
            </a:r>
            <a:r>
              <a:rPr lang="en-IN" sz="6000" dirty="0" smtClean="0">
                <a:solidFill>
                  <a:srgbClr val="002060"/>
                </a:solidFill>
                <a:latin typeface="Arial Black" panose="020B0A04020102020204" pitchFamily="34" charset="0"/>
              </a:rPr>
              <a:t/>
            </a:r>
            <a:br>
              <a:rPr lang="en-IN" sz="6000" dirty="0" smtClean="0">
                <a:solidFill>
                  <a:srgbClr val="002060"/>
                </a:solidFill>
                <a:latin typeface="Arial Black" panose="020B0A04020102020204" pitchFamily="34" charset="0"/>
              </a:rPr>
            </a:br>
            <a:r>
              <a:rPr lang="en-IN" sz="6000" dirty="0" smtClean="0">
                <a:solidFill>
                  <a:srgbClr val="002060"/>
                </a:solidFill>
                <a:latin typeface="Arial Black" panose="020B0A04020102020204" pitchFamily="34" charset="0"/>
              </a:rPr>
              <a:t/>
            </a:r>
            <a:br>
              <a:rPr lang="en-IN" sz="6000" dirty="0" smtClean="0">
                <a:solidFill>
                  <a:srgbClr val="002060"/>
                </a:solidFill>
                <a:latin typeface="Arial Black" panose="020B0A04020102020204" pitchFamily="34" charset="0"/>
              </a:rPr>
            </a:br>
            <a:r>
              <a:rPr lang="en-IN" sz="6000" dirty="0">
                <a:solidFill>
                  <a:srgbClr val="002060"/>
                </a:solidFill>
                <a:latin typeface="Arial Black" panose="020B0A04020102020204" pitchFamily="34" charset="0"/>
              </a:rPr>
              <a:t/>
            </a:r>
            <a:br>
              <a:rPr lang="en-IN" sz="6000" dirty="0">
                <a:solidFill>
                  <a:srgbClr val="002060"/>
                </a:solidFill>
                <a:latin typeface="Arial Black" panose="020B0A04020102020204" pitchFamily="34" charset="0"/>
              </a:rPr>
            </a:br>
            <a:r>
              <a:rPr lang="en-US" altLang="en-US" sz="2700" dirty="0">
                <a:solidFill>
                  <a:srgbClr val="002060"/>
                </a:solidFill>
                <a:effectLst>
                  <a:outerShdw blurRad="38100" dist="38100" dir="2700000" algn="tl">
                    <a:srgbClr val="FFFFFF"/>
                  </a:outerShdw>
                </a:effectLst>
                <a:latin typeface="Arial Black" panose="020B0A04020102020204" pitchFamily="34" charset="0"/>
              </a:rPr>
              <a:t/>
            </a:r>
            <a:br>
              <a:rPr lang="en-US" altLang="en-US" sz="2700" dirty="0">
                <a:solidFill>
                  <a:srgbClr val="002060"/>
                </a:solidFill>
                <a:effectLst>
                  <a:outerShdw blurRad="38100" dist="38100" dir="2700000" algn="tl">
                    <a:srgbClr val="FFFFFF"/>
                  </a:outerShdw>
                </a:effectLst>
                <a:latin typeface="Arial Black" panose="020B0A04020102020204" pitchFamily="34" charset="0"/>
              </a:rPr>
            </a:br>
            <a:r>
              <a:rPr lang="en-US" altLang="en-US" sz="2700" dirty="0" smtClean="0">
                <a:solidFill>
                  <a:srgbClr val="002060"/>
                </a:solidFill>
                <a:effectLst>
                  <a:outerShdw blurRad="38100" dist="38100" dir="2700000" algn="tl">
                    <a:srgbClr val="FFFFFF"/>
                  </a:outerShdw>
                </a:effectLst>
                <a:latin typeface="Arial Black" panose="020B0A04020102020204" pitchFamily="34" charset="0"/>
              </a:rPr>
              <a:t>Dr. ,</a:t>
            </a:r>
            <a:r>
              <a:rPr lang="en-US" altLang="en-US" sz="2700" dirty="0">
                <a:solidFill>
                  <a:srgbClr val="002060"/>
                </a:solidFill>
                <a:effectLst>
                  <a:outerShdw blurRad="38100" dist="38100" dir="2700000" algn="tl">
                    <a:srgbClr val="FFFFFF"/>
                  </a:outerShdw>
                </a:effectLst>
                <a:latin typeface="Arial Black" panose="020B0A04020102020204" pitchFamily="34" charset="0"/>
              </a:rPr>
              <a:t/>
            </a:r>
            <a:br>
              <a:rPr lang="en-US" altLang="en-US" sz="2700" dirty="0">
                <a:solidFill>
                  <a:srgbClr val="002060"/>
                </a:solidFill>
                <a:effectLst>
                  <a:outerShdw blurRad="38100" dist="38100" dir="2700000" algn="tl">
                    <a:srgbClr val="FFFFFF"/>
                  </a:outerShdw>
                </a:effectLst>
                <a:latin typeface="Arial Black" panose="020B0A04020102020204" pitchFamily="34" charset="0"/>
              </a:rPr>
            </a:br>
            <a:r>
              <a:rPr lang="en-US" altLang="en-US" sz="2700" dirty="0" smtClean="0">
                <a:solidFill>
                  <a:srgbClr val="002060"/>
                </a:solidFill>
                <a:effectLst>
                  <a:outerShdw blurRad="38100" dist="38100" dir="2700000" algn="tl">
                    <a:srgbClr val="FFFFFF"/>
                  </a:outerShdw>
                </a:effectLst>
                <a:latin typeface="Arial Black" panose="020B0A04020102020204" pitchFamily="34" charset="0"/>
              </a:rPr>
              <a:t>Professor</a:t>
            </a:r>
            <a:r>
              <a:rPr lang="en-US" altLang="en-US" sz="2700" dirty="0">
                <a:solidFill>
                  <a:srgbClr val="002060"/>
                </a:solidFill>
                <a:effectLst>
                  <a:outerShdw blurRad="38100" dist="38100" dir="2700000" algn="tl">
                    <a:srgbClr val="FFFFFF"/>
                  </a:outerShdw>
                </a:effectLst>
                <a:latin typeface="Arial Black" panose="020B0A04020102020204" pitchFamily="34" charset="0"/>
              </a:rPr>
              <a:t>, Dept</a:t>
            </a:r>
            <a:r>
              <a:rPr lang="en-US" altLang="en-US" sz="2700" dirty="0" smtClean="0">
                <a:solidFill>
                  <a:srgbClr val="002060"/>
                </a:solidFill>
                <a:effectLst>
                  <a:outerShdw blurRad="38100" dist="38100" dir="2700000" algn="tl">
                    <a:srgbClr val="FFFFFF"/>
                  </a:outerShdw>
                </a:effectLst>
                <a:latin typeface="Arial Black" panose="020B0A04020102020204" pitchFamily="34" charset="0"/>
              </a:rPr>
              <a:t>. of  </a:t>
            </a:r>
            <a:r>
              <a:rPr lang="en-US" altLang="en-US" sz="2700" dirty="0">
                <a:solidFill>
                  <a:srgbClr val="002060"/>
                </a:solidFill>
                <a:effectLst>
                  <a:outerShdw blurRad="38100" dist="38100" dir="2700000" algn="tl">
                    <a:srgbClr val="FFFFFF"/>
                  </a:outerShdw>
                </a:effectLst>
                <a:latin typeface="Arial Black" panose="020B0A04020102020204" pitchFamily="34" charset="0"/>
              </a:rPr>
              <a:t>Anatomy.</a:t>
            </a:r>
            <a:endParaRPr lang="en-US" altLang="en-US" sz="2700" dirty="0" smtClean="0">
              <a:solidFill>
                <a:srgbClr val="002060"/>
              </a:solidFill>
              <a:effectLst>
                <a:outerShdw blurRad="38100" dist="38100" dir="2700000" algn="tl">
                  <a:srgbClr val="FFFFFF"/>
                </a:outerShdw>
              </a:effectLst>
              <a:latin typeface="Arial Black" panose="020B0A04020102020204" pitchFamily="34" charset="0"/>
            </a:endParaRPr>
          </a:p>
        </p:txBody>
      </p:sp>
    </p:spTree>
    <p:extLst>
      <p:ext uri="{BB962C8B-B14F-4D97-AF65-F5344CB8AC3E}">
        <p14:creationId xmlns:p14="http://schemas.microsoft.com/office/powerpoint/2010/main" val="374185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1" y="5867400"/>
            <a:ext cx="4191000" cy="914400"/>
          </a:xfrm>
        </p:spPr>
        <p:txBody>
          <a:bodyPr>
            <a:normAutofit fontScale="90000"/>
          </a:bodyPr>
          <a:lstStyle/>
          <a:p>
            <a:pPr marL="0" lvl="0" indent="0" algn="r">
              <a:defRPr/>
            </a:pPr>
            <a:r>
              <a:rPr lang="en-US" sz="3200" dirty="0">
                <a:solidFill>
                  <a:srgbClr val="C00000"/>
                </a:solidFill>
                <a:effectLst/>
                <a:latin typeface="Arial Black" panose="020B0A04020102020204" pitchFamily="34" charset="0"/>
                <a:cs typeface="Times New Roman" pitchFamily="18" charset="0"/>
              </a:rPr>
              <a:t>PECTORAL </a:t>
            </a:r>
            <a:r>
              <a:rPr lang="en-US" sz="3200" dirty="0" smtClean="0">
                <a:solidFill>
                  <a:srgbClr val="C00000"/>
                </a:solidFill>
                <a:effectLst/>
                <a:latin typeface="Arial Black" panose="020B0A04020102020204" pitchFamily="34" charset="0"/>
                <a:cs typeface="Times New Roman" pitchFamily="18" charset="0"/>
              </a:rPr>
              <a:t>REGION</a:t>
            </a:r>
            <a:br>
              <a:rPr lang="en-US" sz="3200" dirty="0" smtClean="0">
                <a:solidFill>
                  <a:srgbClr val="C00000"/>
                </a:solidFill>
                <a:effectLst/>
                <a:latin typeface="Arial Black" panose="020B0A04020102020204" pitchFamily="34" charset="0"/>
                <a:cs typeface="Times New Roman" pitchFamily="18" charset="0"/>
              </a:rPr>
            </a:br>
            <a:r>
              <a:rPr lang="en-US" sz="3200" dirty="0" smtClean="0">
                <a:solidFill>
                  <a:srgbClr val="C00000"/>
                </a:solidFill>
                <a:effectLst/>
                <a:latin typeface="Arial Black" panose="020B0A04020102020204" pitchFamily="34" charset="0"/>
                <a:cs typeface="Times New Roman" pitchFamily="18" charset="0"/>
              </a:rPr>
              <a:t>-c</a:t>
            </a:r>
            <a:r>
              <a:rPr lang="en-US" sz="3200" dirty="0" smtClean="0">
                <a:solidFill>
                  <a:srgbClr val="C00000"/>
                </a:solidFill>
                <a:latin typeface="Arial Black" panose="020B0A04020102020204" pitchFamily="34" charset="0"/>
                <a:cs typeface="Times New Roman" pitchFamily="18" charset="0"/>
              </a:rPr>
              <a:t>ontents</a:t>
            </a:r>
            <a:endParaRPr lang="en-US" altLang="zh-CN" b="1" dirty="0" smtClean="0">
              <a:solidFill>
                <a:srgbClr val="C00000"/>
              </a:solidFill>
              <a:latin typeface="Arial Black" panose="020B0A04020102020204" pitchFamily="34" charset="0"/>
            </a:endParaRPr>
          </a:p>
        </p:txBody>
      </p:sp>
      <p:sp>
        <p:nvSpPr>
          <p:cNvPr id="7171" name="Rectangle 3"/>
          <p:cNvSpPr>
            <a:spLocks noGrp="1" noChangeArrowheads="1"/>
          </p:cNvSpPr>
          <p:nvPr>
            <p:ph type="body" sz="half" idx="1"/>
          </p:nvPr>
        </p:nvSpPr>
        <p:spPr>
          <a:xfrm>
            <a:off x="132090" y="86916"/>
            <a:ext cx="4287511" cy="5780484"/>
          </a:xfrm>
        </p:spPr>
        <p:txBody>
          <a:bodyPr>
            <a:noAutofit/>
          </a:bodyPr>
          <a:lstStyle/>
          <a:p>
            <a:pPr marL="0" eaLnBrk="1" hangingPunct="1">
              <a:lnSpc>
                <a:spcPct val="100000"/>
              </a:lnSpc>
              <a:spcBef>
                <a:spcPts val="0"/>
              </a:spcBef>
              <a:buFont typeface="Wingdings" pitchFamily="2" charset="2"/>
              <a:buNone/>
            </a:pPr>
            <a:r>
              <a:rPr lang="en-US" altLang="zh-CN" sz="2200" b="1" cap="none" dirty="0" smtClean="0">
                <a:solidFill>
                  <a:srgbClr val="002060"/>
                </a:solidFill>
                <a:latin typeface="Arial Black" panose="020B0A04020102020204" pitchFamily="34" charset="0"/>
              </a:rPr>
              <a:t>Skin &amp; superficial fascia</a:t>
            </a:r>
          </a:p>
          <a:p>
            <a:pPr marL="0" eaLnBrk="1" hangingPunct="1">
              <a:lnSpc>
                <a:spcPct val="100000"/>
              </a:lnSpc>
              <a:spcBef>
                <a:spcPts val="0"/>
              </a:spcBef>
              <a:buFont typeface="Wingdings" pitchFamily="2" charset="2"/>
              <a:buChar char="Ø"/>
            </a:pPr>
            <a:r>
              <a:rPr lang="en-US" altLang="zh-CN" sz="2200" b="1" cap="none" dirty="0" err="1" smtClean="0">
                <a:solidFill>
                  <a:srgbClr val="002060"/>
                </a:solidFill>
                <a:latin typeface="Arial Black" panose="020B0A04020102020204" pitchFamily="34" charset="0"/>
              </a:rPr>
              <a:t>Upto</a:t>
            </a:r>
            <a:r>
              <a:rPr lang="en-US" altLang="zh-CN" sz="2200" b="1" cap="none" dirty="0" smtClean="0">
                <a:solidFill>
                  <a:srgbClr val="002060"/>
                </a:solidFill>
                <a:latin typeface="Arial Black" panose="020B0A04020102020204" pitchFamily="34" charset="0"/>
              </a:rPr>
              <a:t> sternal angle – supraclavicular nerves</a:t>
            </a:r>
          </a:p>
          <a:p>
            <a:pPr marL="0" eaLnBrk="1" hangingPunct="1">
              <a:lnSpc>
                <a:spcPct val="100000"/>
              </a:lnSpc>
              <a:spcBef>
                <a:spcPts val="0"/>
              </a:spcBef>
              <a:buFont typeface="Wingdings" pitchFamily="2" charset="2"/>
              <a:buChar char="Ø"/>
            </a:pPr>
            <a:r>
              <a:rPr lang="en-US" altLang="zh-CN" sz="2200" b="1" cap="none" dirty="0" smtClean="0">
                <a:solidFill>
                  <a:srgbClr val="002060"/>
                </a:solidFill>
                <a:latin typeface="Arial Black" panose="020B0A04020102020204" pitchFamily="34" charset="0"/>
              </a:rPr>
              <a:t>Below – anterior and lateral cutaneous branches of 2</a:t>
            </a:r>
            <a:r>
              <a:rPr lang="en-US" altLang="zh-CN" sz="2200" b="1" cap="none" baseline="30000" dirty="0" smtClean="0">
                <a:solidFill>
                  <a:srgbClr val="002060"/>
                </a:solidFill>
                <a:latin typeface="Arial Black" panose="020B0A04020102020204" pitchFamily="34" charset="0"/>
              </a:rPr>
              <a:t>nd</a:t>
            </a:r>
            <a:r>
              <a:rPr lang="en-US" altLang="zh-CN" sz="2200" b="1" cap="none" dirty="0" smtClean="0">
                <a:solidFill>
                  <a:srgbClr val="002060"/>
                </a:solidFill>
                <a:latin typeface="Arial Black" panose="020B0A04020102020204" pitchFamily="34" charset="0"/>
              </a:rPr>
              <a:t> to 6</a:t>
            </a:r>
            <a:r>
              <a:rPr lang="en-US" altLang="zh-CN" sz="2200" b="1" cap="none" baseline="30000" dirty="0" smtClean="0">
                <a:solidFill>
                  <a:srgbClr val="002060"/>
                </a:solidFill>
                <a:latin typeface="Arial Black" panose="020B0A04020102020204" pitchFamily="34" charset="0"/>
              </a:rPr>
              <a:t>th</a:t>
            </a:r>
            <a:r>
              <a:rPr lang="en-US" altLang="zh-CN" sz="2200" b="1" cap="none" dirty="0" smtClean="0">
                <a:solidFill>
                  <a:srgbClr val="002060"/>
                </a:solidFill>
                <a:latin typeface="Arial Black" panose="020B0A04020102020204" pitchFamily="34" charset="0"/>
              </a:rPr>
              <a:t> intercostal </a:t>
            </a:r>
          </a:p>
          <a:p>
            <a:pPr marL="0" eaLnBrk="1" hangingPunct="1">
              <a:lnSpc>
                <a:spcPct val="100000"/>
              </a:lnSpc>
              <a:spcBef>
                <a:spcPts val="0"/>
              </a:spcBef>
              <a:buFont typeface="Wingdings" pitchFamily="2" charset="2"/>
              <a:buNone/>
            </a:pPr>
            <a:r>
              <a:rPr lang="en-US" altLang="zh-CN" sz="2200" b="1" cap="none" dirty="0" smtClean="0">
                <a:solidFill>
                  <a:srgbClr val="002060"/>
                </a:solidFill>
                <a:latin typeface="Arial Black" panose="020B0A04020102020204" pitchFamily="34" charset="0"/>
              </a:rPr>
              <a:t>Female - mammary gland</a:t>
            </a:r>
          </a:p>
          <a:p>
            <a:pPr marL="0" eaLnBrk="1" hangingPunct="1">
              <a:lnSpc>
                <a:spcPct val="100000"/>
              </a:lnSpc>
              <a:spcBef>
                <a:spcPts val="0"/>
              </a:spcBef>
              <a:buFont typeface="Wingdings" pitchFamily="2" charset="2"/>
              <a:buNone/>
            </a:pPr>
            <a:r>
              <a:rPr lang="en-US" altLang="zh-CN" sz="2200" b="1" cap="none" dirty="0" smtClean="0">
                <a:solidFill>
                  <a:srgbClr val="002060"/>
                </a:solidFill>
                <a:latin typeface="Arial Black" panose="020B0A04020102020204" pitchFamily="34" charset="0"/>
              </a:rPr>
              <a:t>Deep fascia –pectoral fascia</a:t>
            </a:r>
          </a:p>
          <a:p>
            <a:pPr marL="0" eaLnBrk="1" hangingPunct="1">
              <a:lnSpc>
                <a:spcPct val="100000"/>
              </a:lnSpc>
              <a:spcBef>
                <a:spcPts val="0"/>
              </a:spcBef>
              <a:buFont typeface="Wingdings" pitchFamily="2" charset="2"/>
              <a:buNone/>
            </a:pPr>
            <a:r>
              <a:rPr lang="en-US" altLang="zh-CN" sz="2200" b="1" cap="none" dirty="0" smtClean="0">
                <a:solidFill>
                  <a:srgbClr val="002060"/>
                </a:solidFill>
                <a:latin typeface="Arial Black" panose="020B0A04020102020204" pitchFamily="34" charset="0"/>
              </a:rPr>
              <a:t>Muscles</a:t>
            </a:r>
          </a:p>
          <a:p>
            <a:pPr marL="0" eaLnBrk="1" hangingPunct="1">
              <a:lnSpc>
                <a:spcPct val="100000"/>
              </a:lnSpc>
              <a:spcBef>
                <a:spcPts val="0"/>
              </a:spcBef>
            </a:pPr>
            <a:r>
              <a:rPr lang="en-US" altLang="zh-CN" sz="2200" b="1" cap="none" dirty="0" smtClean="0">
                <a:solidFill>
                  <a:srgbClr val="002060"/>
                </a:solidFill>
                <a:latin typeface="Arial Black" panose="020B0A04020102020204" pitchFamily="34" charset="0"/>
              </a:rPr>
              <a:t>Pectoralis major</a:t>
            </a:r>
          </a:p>
          <a:p>
            <a:pPr marL="0" eaLnBrk="1" hangingPunct="1">
              <a:lnSpc>
                <a:spcPct val="100000"/>
              </a:lnSpc>
              <a:spcBef>
                <a:spcPts val="0"/>
              </a:spcBef>
            </a:pPr>
            <a:r>
              <a:rPr lang="en-US" altLang="zh-CN" sz="2200" cap="none" dirty="0" smtClean="0">
                <a:solidFill>
                  <a:srgbClr val="002060"/>
                </a:solidFill>
                <a:latin typeface="Arial Black" panose="020B0A04020102020204" pitchFamily="34" charset="0"/>
              </a:rPr>
              <a:t>Pectoralis minor</a:t>
            </a:r>
          </a:p>
          <a:p>
            <a:pPr marL="0" eaLnBrk="1" hangingPunct="1">
              <a:lnSpc>
                <a:spcPct val="100000"/>
              </a:lnSpc>
              <a:spcBef>
                <a:spcPts val="0"/>
              </a:spcBef>
            </a:pPr>
            <a:r>
              <a:rPr lang="en-US" altLang="zh-CN" sz="2200" cap="none" dirty="0" err="1" smtClean="0">
                <a:solidFill>
                  <a:srgbClr val="002060"/>
                </a:solidFill>
                <a:latin typeface="Arial Black" panose="020B0A04020102020204" pitchFamily="34" charset="0"/>
              </a:rPr>
              <a:t>Subcalvius</a:t>
            </a:r>
            <a:r>
              <a:rPr lang="en-US" altLang="zh-CN" sz="2200" cap="none" dirty="0" smtClean="0">
                <a:solidFill>
                  <a:srgbClr val="002060"/>
                </a:solidFill>
                <a:latin typeface="Arial Black" panose="020B0A04020102020204" pitchFamily="34" charset="0"/>
              </a:rPr>
              <a:t> </a:t>
            </a:r>
          </a:p>
          <a:p>
            <a:pPr marL="0" eaLnBrk="1" hangingPunct="1">
              <a:lnSpc>
                <a:spcPct val="100000"/>
              </a:lnSpc>
              <a:spcBef>
                <a:spcPts val="0"/>
              </a:spcBef>
            </a:pPr>
            <a:r>
              <a:rPr lang="en-US" altLang="zh-CN" sz="2200" cap="none" dirty="0" smtClean="0">
                <a:solidFill>
                  <a:srgbClr val="002060"/>
                </a:solidFill>
                <a:latin typeface="Arial Black" panose="020B0A04020102020204" pitchFamily="34" charset="0"/>
              </a:rPr>
              <a:t>Serratus anterior</a:t>
            </a:r>
          </a:p>
          <a:p>
            <a:pPr marL="0" eaLnBrk="1" hangingPunct="1">
              <a:lnSpc>
                <a:spcPct val="100000"/>
              </a:lnSpc>
              <a:spcBef>
                <a:spcPts val="0"/>
              </a:spcBef>
            </a:pPr>
            <a:r>
              <a:rPr lang="en-US" altLang="zh-CN" sz="2200" b="1" cap="none" dirty="0" smtClean="0">
                <a:solidFill>
                  <a:srgbClr val="002060"/>
                </a:solidFill>
                <a:latin typeface="Arial Black" panose="020B0A04020102020204" pitchFamily="34" charset="0"/>
              </a:rPr>
              <a:t>Between the muscles – </a:t>
            </a:r>
            <a:r>
              <a:rPr lang="en-US" altLang="zh-CN" sz="2200" b="1" cap="none" dirty="0" err="1" smtClean="0">
                <a:solidFill>
                  <a:srgbClr val="002060"/>
                </a:solidFill>
                <a:latin typeface="Arial Black" panose="020B0A04020102020204" pitchFamily="34" charset="0"/>
              </a:rPr>
              <a:t>clavipectoral</a:t>
            </a:r>
            <a:r>
              <a:rPr lang="en-US" altLang="zh-CN" sz="2200" b="1" cap="none" dirty="0" smtClean="0">
                <a:solidFill>
                  <a:srgbClr val="002060"/>
                </a:solidFill>
                <a:latin typeface="Arial Black" panose="020B0A04020102020204" pitchFamily="34" charset="0"/>
              </a:rPr>
              <a:t> fascia.</a:t>
            </a:r>
            <a:endParaRPr lang="en-US" altLang="zh-CN" sz="2200" cap="none" dirty="0" smtClean="0">
              <a:solidFill>
                <a:srgbClr val="002060"/>
              </a:solidFill>
              <a:latin typeface="Arial Black" panose="020B0A04020102020204" pitchFamily="34" charset="0"/>
            </a:endParaRPr>
          </a:p>
        </p:txBody>
      </p:sp>
      <p:sp>
        <p:nvSpPr>
          <p:cNvPr id="7173" name="Text Box 6"/>
          <p:cNvSpPr txBox="1">
            <a:spLocks noChangeArrowheads="1"/>
          </p:cNvSpPr>
          <p:nvPr/>
        </p:nvSpPr>
        <p:spPr bwMode="auto">
          <a:xfrm>
            <a:off x="4860925" y="4287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endParaRPr kumimoji="1" lang="bg-BG" sz="2400">
              <a:latin typeface="Times New Roman" pitchFamily="18" charset="0"/>
            </a:endParaRPr>
          </a:p>
        </p:txBody>
      </p:sp>
      <p:pic>
        <p:nvPicPr>
          <p:cNvPr id="57346" name="Picture 2" descr="Image result for UPPER LIMB PECTORAL REGION"/>
          <p:cNvPicPr>
            <a:picLocks noChangeAspect="1" noChangeArrowheads="1"/>
          </p:cNvPicPr>
          <p:nvPr/>
        </p:nvPicPr>
        <p:blipFill>
          <a:blip r:embed="rId3" cstate="print"/>
          <a:srcRect l="10043" t="12281" r="11671" b="8187"/>
          <a:stretch>
            <a:fillRect/>
          </a:stretch>
        </p:blipFill>
        <p:spPr bwMode="auto">
          <a:xfrm>
            <a:off x="4267200" y="3505200"/>
            <a:ext cx="4800599" cy="3276600"/>
          </a:xfrm>
          <a:prstGeom prst="rect">
            <a:avLst/>
          </a:prstGeom>
          <a:noFill/>
        </p:spPr>
      </p:pic>
      <p:pic>
        <p:nvPicPr>
          <p:cNvPr id="57348" name="Picture 4" descr="Image result for cutaneous nerves of pectoral region supraclavicular"/>
          <p:cNvPicPr>
            <a:picLocks noChangeAspect="1" noChangeArrowheads="1"/>
          </p:cNvPicPr>
          <p:nvPr/>
        </p:nvPicPr>
        <p:blipFill>
          <a:blip r:embed="rId4"/>
          <a:srcRect/>
          <a:stretch>
            <a:fillRect/>
          </a:stretch>
        </p:blipFill>
        <p:spPr bwMode="auto">
          <a:xfrm>
            <a:off x="4267200" y="86916"/>
            <a:ext cx="4800599" cy="3418284"/>
          </a:xfrm>
          <a:prstGeom prst="rect">
            <a:avLst/>
          </a:prstGeom>
          <a:noFill/>
        </p:spPr>
      </p:pic>
      <p:sp>
        <p:nvSpPr>
          <p:cNvPr id="7" name="TextBox 6"/>
          <p:cNvSpPr txBox="1"/>
          <p:nvPr/>
        </p:nvSpPr>
        <p:spPr>
          <a:xfrm>
            <a:off x="4800600" y="6482389"/>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889218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9306" y="76200"/>
            <a:ext cx="8991600" cy="3962400"/>
          </a:xfrm>
        </p:spPr>
        <p:txBody>
          <a:bodyPr>
            <a:noAutofit/>
          </a:bodyPr>
          <a:lstStyle/>
          <a:p>
            <a:pPr algn="just"/>
            <a:r>
              <a:rPr lang="en-US" sz="2400" cap="none" dirty="0" smtClean="0">
                <a:solidFill>
                  <a:srgbClr val="002060"/>
                </a:solidFill>
                <a:latin typeface="Arial Black" panose="020B0A04020102020204" pitchFamily="34" charset="0"/>
              </a:rPr>
              <a:t>The </a:t>
            </a:r>
            <a:r>
              <a:rPr lang="en-US" sz="2400" cap="none" dirty="0" err="1" smtClean="0">
                <a:solidFill>
                  <a:srgbClr val="002060"/>
                </a:solidFill>
                <a:latin typeface="Arial Black" panose="020B0A04020102020204" pitchFamily="34" charset="0"/>
              </a:rPr>
              <a:t>clavipectoral</a:t>
            </a:r>
            <a:r>
              <a:rPr lang="en-US" sz="2400" cap="none" dirty="0" smtClean="0">
                <a:solidFill>
                  <a:srgbClr val="002060"/>
                </a:solidFill>
                <a:latin typeface="Arial Black" panose="020B0A04020102020204" pitchFamily="34" charset="0"/>
              </a:rPr>
              <a:t> fascia is a strong fascial sheet deep to the clavicular head of the pectoralis major muscle, filling the space between the clavicle and the pectoralis minor muscle. </a:t>
            </a:r>
          </a:p>
        </p:txBody>
      </p:sp>
      <p:pic>
        <p:nvPicPr>
          <p:cNvPr id="4" name="Picture 3"/>
          <p:cNvPicPr>
            <a:picLocks noChangeAspect="1"/>
          </p:cNvPicPr>
          <p:nvPr/>
        </p:nvPicPr>
        <p:blipFill rotWithShape="1">
          <a:blip r:embed="rId2"/>
          <a:srcRect t="15238"/>
          <a:stretch/>
        </p:blipFill>
        <p:spPr>
          <a:xfrm>
            <a:off x="152400" y="2119699"/>
            <a:ext cx="8888506" cy="4662101"/>
          </a:xfrm>
          <a:prstGeom prst="rect">
            <a:avLst/>
          </a:prstGeom>
        </p:spPr>
      </p:pic>
      <p:sp>
        <p:nvSpPr>
          <p:cNvPr id="8" name="Title 1"/>
          <p:cNvSpPr txBox="1">
            <a:spLocks/>
          </p:cNvSpPr>
          <p:nvPr/>
        </p:nvSpPr>
        <p:spPr>
          <a:xfrm>
            <a:off x="4926106" y="1419999"/>
            <a:ext cx="4114800" cy="990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altLang="zh-CN" sz="3000" dirty="0" smtClean="0">
                <a:solidFill>
                  <a:srgbClr val="C00000"/>
                </a:solidFill>
                <a:latin typeface="Arial Black" panose="020B0A04020102020204" pitchFamily="34" charset="0"/>
              </a:rPr>
              <a:t>CLAVIPECTORAL FASCIA</a:t>
            </a:r>
            <a:endParaRPr lang="en-US" sz="3000" dirty="0">
              <a:solidFill>
                <a:srgbClr val="C00000"/>
              </a:solidFill>
              <a:latin typeface="Arial Black" panose="020B0A04020102020204" pitchFamily="34" charset="0"/>
            </a:endParaRPr>
          </a:p>
        </p:txBody>
      </p:sp>
      <p:sp>
        <p:nvSpPr>
          <p:cNvPr id="9" name="TextBox 8"/>
          <p:cNvSpPr txBox="1"/>
          <p:nvPr/>
        </p:nvSpPr>
        <p:spPr>
          <a:xfrm>
            <a:off x="6970059" y="63246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416411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9306" y="76200"/>
            <a:ext cx="8991600" cy="3429000"/>
          </a:xfrm>
        </p:spPr>
        <p:txBody>
          <a:bodyPr>
            <a:noAutofit/>
          </a:bodyPr>
          <a:lstStyle/>
          <a:p>
            <a:pPr marL="0" indent="0" algn="just">
              <a:lnSpc>
                <a:spcPct val="100000"/>
              </a:lnSpc>
              <a:spcBef>
                <a:spcPts val="600"/>
              </a:spcBef>
              <a:buNone/>
            </a:pPr>
            <a:r>
              <a:rPr lang="en-US" sz="2000" b="1" cap="none" dirty="0" smtClean="0">
                <a:solidFill>
                  <a:srgbClr val="002060"/>
                </a:solidFill>
                <a:latin typeface="Arial Black" panose="020B0A04020102020204" pitchFamily="34" charset="0"/>
              </a:rPr>
              <a:t>Extent </a:t>
            </a:r>
          </a:p>
          <a:p>
            <a:pPr algn="just">
              <a:lnSpc>
                <a:spcPct val="100000"/>
              </a:lnSpc>
              <a:spcBef>
                <a:spcPts val="600"/>
              </a:spcBef>
            </a:pPr>
            <a:r>
              <a:rPr lang="en-US" sz="2000" b="1" cap="none" dirty="0" smtClean="0">
                <a:solidFill>
                  <a:srgbClr val="002060"/>
                </a:solidFill>
                <a:latin typeface="Arial Black" panose="020B0A04020102020204" pitchFamily="34" charset="0"/>
              </a:rPr>
              <a:t>Vertically</a:t>
            </a:r>
            <a:r>
              <a:rPr lang="en-US" sz="2000" cap="none" dirty="0" smtClean="0">
                <a:solidFill>
                  <a:srgbClr val="002060"/>
                </a:solidFill>
                <a:latin typeface="Arial Black" panose="020B0A04020102020204" pitchFamily="34" charset="0"/>
              </a:rPr>
              <a:t>-clavicle above axillary fascia below. Its upper part splits into two. Posterior lamina becomes continuous with the investing layer of the deep cervical fascia and gets fused with the axillary sheath. The anterior lamina gets attached to the clavicle. </a:t>
            </a:r>
          </a:p>
          <a:p>
            <a:pPr algn="just">
              <a:lnSpc>
                <a:spcPct val="100000"/>
              </a:lnSpc>
              <a:spcBef>
                <a:spcPts val="600"/>
              </a:spcBef>
            </a:pPr>
            <a:r>
              <a:rPr lang="en-US" sz="2000" b="1" cap="none" dirty="0" smtClean="0">
                <a:solidFill>
                  <a:srgbClr val="002060"/>
                </a:solidFill>
                <a:latin typeface="Arial Black" panose="020B0A04020102020204" pitchFamily="34" charset="0"/>
              </a:rPr>
              <a:t>Its lower part </a:t>
            </a:r>
            <a:r>
              <a:rPr lang="en-US" sz="2000" cap="none" dirty="0" smtClean="0">
                <a:solidFill>
                  <a:srgbClr val="002060"/>
                </a:solidFill>
                <a:latin typeface="Arial Black" panose="020B0A04020102020204" pitchFamily="34" charset="0"/>
              </a:rPr>
              <a:t>splits to enclose the pectoralis minor muscle</a:t>
            </a:r>
          </a:p>
          <a:p>
            <a:pPr marL="0" indent="0" algn="just">
              <a:lnSpc>
                <a:spcPct val="100000"/>
              </a:lnSpc>
              <a:spcBef>
                <a:spcPts val="600"/>
              </a:spcBef>
              <a:buNone/>
            </a:pPr>
            <a:r>
              <a:rPr lang="en-US" sz="2000" cap="none" dirty="0" smtClean="0">
                <a:solidFill>
                  <a:srgbClr val="002060"/>
                </a:solidFill>
                <a:latin typeface="Arial Black" panose="020B0A04020102020204" pitchFamily="34" charset="0"/>
              </a:rPr>
              <a:t> and extends downwards as the suspensory ligament of axilla,</a:t>
            </a:r>
          </a:p>
          <a:p>
            <a:pPr marL="0" indent="0" algn="just">
              <a:lnSpc>
                <a:spcPct val="100000"/>
              </a:lnSpc>
              <a:spcBef>
                <a:spcPts val="600"/>
              </a:spcBef>
              <a:buNone/>
            </a:pPr>
            <a:r>
              <a:rPr lang="en-US" sz="2000" cap="none" dirty="0" smtClean="0">
                <a:solidFill>
                  <a:srgbClr val="002060"/>
                </a:solidFill>
                <a:latin typeface="Arial Black" panose="020B0A04020102020204" pitchFamily="34" charset="0"/>
              </a:rPr>
              <a:t> attached to the dome thus maintaining the </a:t>
            </a:r>
            <a:r>
              <a:rPr lang="en-US" sz="2000" cap="none" dirty="0" err="1" smtClean="0">
                <a:solidFill>
                  <a:srgbClr val="002060"/>
                </a:solidFill>
                <a:latin typeface="Arial Black" panose="020B0A04020102020204" pitchFamily="34" charset="0"/>
              </a:rPr>
              <a:t>concavit</a:t>
            </a:r>
            <a:r>
              <a:rPr lang="en-US" sz="2000" cap="none" dirty="0" smtClean="0">
                <a:solidFill>
                  <a:srgbClr val="002060"/>
                </a:solidFill>
                <a:latin typeface="Arial Black" panose="020B0A04020102020204" pitchFamily="34" charset="0"/>
              </a:rPr>
              <a:t> of the axilla. </a:t>
            </a:r>
          </a:p>
        </p:txBody>
      </p:sp>
      <p:pic>
        <p:nvPicPr>
          <p:cNvPr id="4" name="Picture 3"/>
          <p:cNvPicPr>
            <a:picLocks noChangeAspect="1"/>
          </p:cNvPicPr>
          <p:nvPr/>
        </p:nvPicPr>
        <p:blipFill rotWithShape="1">
          <a:blip r:embed="rId2"/>
          <a:srcRect t="15238"/>
          <a:stretch/>
        </p:blipFill>
        <p:spPr>
          <a:xfrm>
            <a:off x="152400" y="3514164"/>
            <a:ext cx="7162800" cy="3267635"/>
          </a:xfrm>
          <a:prstGeom prst="rect">
            <a:avLst/>
          </a:prstGeom>
        </p:spPr>
      </p:pic>
      <p:sp>
        <p:nvSpPr>
          <p:cNvPr id="8" name="Title 1"/>
          <p:cNvSpPr txBox="1">
            <a:spLocks/>
          </p:cNvSpPr>
          <p:nvPr/>
        </p:nvSpPr>
        <p:spPr>
          <a:xfrm>
            <a:off x="4800600" y="3200400"/>
            <a:ext cx="4114800" cy="9906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fontAlgn="auto">
              <a:spcAft>
                <a:spcPts val="0"/>
              </a:spcAft>
            </a:pPr>
            <a:r>
              <a:rPr lang="en-US" altLang="zh-CN" sz="3000" dirty="0" smtClean="0">
                <a:solidFill>
                  <a:srgbClr val="C00000"/>
                </a:solidFill>
                <a:latin typeface="Arial Black" panose="020B0A04020102020204" pitchFamily="34" charset="0"/>
              </a:rPr>
              <a:t>CLAVIPECTORAL FASCIA</a:t>
            </a:r>
            <a:endParaRPr lang="en-US" sz="3000" dirty="0">
              <a:solidFill>
                <a:srgbClr val="C00000"/>
              </a:solidFill>
              <a:latin typeface="Arial Black" panose="020B0A04020102020204" pitchFamily="34" charset="0"/>
            </a:endParaRPr>
          </a:p>
        </p:txBody>
      </p:sp>
      <p:sp>
        <p:nvSpPr>
          <p:cNvPr id="9" name="TextBox 8"/>
          <p:cNvSpPr txBox="1"/>
          <p:nvPr/>
        </p:nvSpPr>
        <p:spPr>
          <a:xfrm>
            <a:off x="5384443" y="6379295"/>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29437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068738"/>
            <a:ext cx="5562600" cy="739324"/>
          </a:xfrm>
        </p:spPr>
        <p:txBody>
          <a:bodyPr>
            <a:noAutofit/>
          </a:bodyPr>
          <a:lstStyle/>
          <a:p>
            <a:r>
              <a:rPr lang="en-US" altLang="zh-CN" sz="3000" dirty="0" smtClean="0">
                <a:solidFill>
                  <a:srgbClr val="C00000"/>
                </a:solidFill>
                <a:latin typeface="Arial Black" panose="020B0A04020102020204" pitchFamily="34" charset="0"/>
              </a:rPr>
              <a:t>CLAVIPECTORAL FASCIA</a:t>
            </a:r>
            <a:endParaRPr lang="en-US" sz="3000" dirty="0">
              <a:solidFill>
                <a:srgbClr val="C00000"/>
              </a:solidFill>
              <a:latin typeface="Arial Black" panose="020B0A04020102020204" pitchFamily="34" charset="0"/>
            </a:endParaRPr>
          </a:p>
        </p:txBody>
      </p:sp>
      <p:sp>
        <p:nvSpPr>
          <p:cNvPr id="3" name="Text Placeholder 2"/>
          <p:cNvSpPr>
            <a:spLocks noGrp="1"/>
          </p:cNvSpPr>
          <p:nvPr>
            <p:ph type="body" sz="half" idx="1"/>
          </p:nvPr>
        </p:nvSpPr>
        <p:spPr>
          <a:xfrm>
            <a:off x="76200" y="76200"/>
            <a:ext cx="8991600" cy="2362200"/>
          </a:xfrm>
        </p:spPr>
        <p:txBody>
          <a:bodyPr>
            <a:normAutofit fontScale="85000" lnSpcReduction="10000"/>
          </a:bodyPr>
          <a:lstStyle/>
          <a:p>
            <a:pPr algn="just"/>
            <a:r>
              <a:rPr lang="en-US" b="1" dirty="0" smtClean="0">
                <a:solidFill>
                  <a:srgbClr val="002060"/>
                </a:solidFill>
                <a:latin typeface="Arial Black" panose="020B0A04020102020204" pitchFamily="34" charset="0"/>
              </a:rPr>
              <a:t>Medially</a:t>
            </a:r>
            <a:r>
              <a:rPr lang="en-US" dirty="0" smtClean="0">
                <a:solidFill>
                  <a:srgbClr val="002060"/>
                </a:solidFill>
                <a:latin typeface="Arial Black" panose="020B0A04020102020204" pitchFamily="34" charset="0"/>
              </a:rPr>
              <a:t>- </a:t>
            </a:r>
            <a:r>
              <a:rPr lang="en-US" dirty="0" err="1" smtClean="0">
                <a:solidFill>
                  <a:srgbClr val="002060"/>
                </a:solidFill>
                <a:latin typeface="Arial Black" panose="020B0A04020102020204" pitchFamily="34" charset="0"/>
              </a:rPr>
              <a:t>clavipectoral</a:t>
            </a:r>
            <a:r>
              <a:rPr lang="en-US" dirty="0" smtClean="0">
                <a:solidFill>
                  <a:srgbClr val="002060"/>
                </a:solidFill>
                <a:latin typeface="Arial Black" panose="020B0A04020102020204" pitchFamily="34" charset="0"/>
              </a:rPr>
              <a:t> fascia is attached first rib and </a:t>
            </a:r>
            <a:r>
              <a:rPr lang="en-US" dirty="0" err="1" smtClean="0">
                <a:solidFill>
                  <a:srgbClr val="002060"/>
                </a:solidFill>
                <a:latin typeface="Arial Black" panose="020B0A04020102020204" pitchFamily="34" charset="0"/>
              </a:rPr>
              <a:t>costoclavicular</a:t>
            </a:r>
            <a:r>
              <a:rPr lang="en-US" dirty="0" smtClean="0">
                <a:solidFill>
                  <a:srgbClr val="002060"/>
                </a:solidFill>
                <a:latin typeface="Arial Black" panose="020B0A04020102020204" pitchFamily="34" charset="0"/>
              </a:rPr>
              <a:t> ligament and blends with the external intercostal membrane of the upper two intercostal spaces. </a:t>
            </a:r>
          </a:p>
          <a:p>
            <a:pPr algn="just"/>
            <a:r>
              <a:rPr lang="en-US" b="1" dirty="0" smtClean="0">
                <a:solidFill>
                  <a:srgbClr val="002060"/>
                </a:solidFill>
                <a:latin typeface="Arial Black" panose="020B0A04020102020204" pitchFamily="34" charset="0"/>
              </a:rPr>
              <a:t>Laterally</a:t>
            </a:r>
            <a:r>
              <a:rPr lang="en-US" dirty="0" smtClean="0">
                <a:solidFill>
                  <a:srgbClr val="002060"/>
                </a:solidFill>
                <a:latin typeface="Arial Black" panose="020B0A04020102020204" pitchFamily="34" charset="0"/>
              </a:rPr>
              <a:t> blends with the </a:t>
            </a:r>
            <a:r>
              <a:rPr lang="en-US" dirty="0" err="1" smtClean="0">
                <a:solidFill>
                  <a:srgbClr val="002060"/>
                </a:solidFill>
                <a:latin typeface="Arial Black" panose="020B0A04020102020204" pitchFamily="34" charset="0"/>
              </a:rPr>
              <a:t>coracoclavicular</a:t>
            </a:r>
            <a:r>
              <a:rPr lang="en-US" dirty="0" smtClean="0">
                <a:solidFill>
                  <a:srgbClr val="002060"/>
                </a:solidFill>
                <a:latin typeface="Arial Black" panose="020B0A04020102020204" pitchFamily="34" charset="0"/>
              </a:rPr>
              <a:t> ligament. The thick upper part of the fascia extending from the first rib near the costochondral junction to the coracoid process as </a:t>
            </a:r>
            <a:r>
              <a:rPr lang="en-US" dirty="0" err="1" smtClean="0">
                <a:solidFill>
                  <a:srgbClr val="002060"/>
                </a:solidFill>
                <a:latin typeface="Arial Black" panose="020B0A04020102020204" pitchFamily="34" charset="0"/>
              </a:rPr>
              <a:t>costocoracoid</a:t>
            </a:r>
            <a:r>
              <a:rPr lang="en-US" dirty="0" smtClean="0">
                <a:solidFill>
                  <a:srgbClr val="002060"/>
                </a:solidFill>
                <a:latin typeface="Arial Black" panose="020B0A04020102020204" pitchFamily="34" charset="0"/>
              </a:rPr>
              <a:t> ligament. </a:t>
            </a:r>
          </a:p>
        </p:txBody>
      </p:sp>
      <p:pic>
        <p:nvPicPr>
          <p:cNvPr id="4" name="Picture 3"/>
          <p:cNvPicPr>
            <a:picLocks noChangeAspect="1"/>
          </p:cNvPicPr>
          <p:nvPr/>
        </p:nvPicPr>
        <p:blipFill>
          <a:blip r:embed="rId2"/>
          <a:stretch>
            <a:fillRect/>
          </a:stretch>
        </p:blipFill>
        <p:spPr>
          <a:xfrm>
            <a:off x="76200" y="2666999"/>
            <a:ext cx="8991600" cy="4114801"/>
          </a:xfrm>
          <a:prstGeom prst="rect">
            <a:avLst/>
          </a:prstGeom>
        </p:spPr>
      </p:pic>
      <p:sp>
        <p:nvSpPr>
          <p:cNvPr id="7" name="TextBox 6"/>
          <p:cNvSpPr txBox="1"/>
          <p:nvPr/>
        </p:nvSpPr>
        <p:spPr>
          <a:xfrm>
            <a:off x="3886200" y="64008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02709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24518" y="5987517"/>
            <a:ext cx="5638800" cy="762000"/>
          </a:xfrm>
        </p:spPr>
        <p:txBody>
          <a:bodyPr>
            <a:noAutofit/>
          </a:bodyPr>
          <a:lstStyle/>
          <a:p>
            <a:r>
              <a:rPr lang="en-US" altLang="zh-CN" sz="3000" dirty="0" smtClean="0">
                <a:solidFill>
                  <a:srgbClr val="C00000"/>
                </a:solidFill>
                <a:latin typeface="Arial Black" panose="020B0A04020102020204" pitchFamily="34" charset="0"/>
              </a:rPr>
              <a:t>CLAVIPECTORAL FASCIA</a:t>
            </a:r>
            <a:endParaRPr lang="en-US" sz="3000" dirty="0">
              <a:solidFill>
                <a:srgbClr val="C00000"/>
              </a:solidFill>
              <a:latin typeface="Arial Black" panose="020B0A04020102020204" pitchFamily="34" charset="0"/>
            </a:endParaRPr>
          </a:p>
        </p:txBody>
      </p:sp>
      <p:sp>
        <p:nvSpPr>
          <p:cNvPr id="3" name="Text Placeholder 2"/>
          <p:cNvSpPr>
            <a:spLocks noGrp="1"/>
          </p:cNvSpPr>
          <p:nvPr>
            <p:ph type="body" sz="half" idx="1"/>
          </p:nvPr>
        </p:nvSpPr>
        <p:spPr>
          <a:xfrm>
            <a:off x="76200" y="76200"/>
            <a:ext cx="8915400" cy="4876800"/>
          </a:xfrm>
        </p:spPr>
        <p:txBody>
          <a:bodyPr>
            <a:normAutofit/>
          </a:bodyPr>
          <a:lstStyle/>
          <a:p>
            <a:pPr>
              <a:buNone/>
            </a:pPr>
            <a:r>
              <a:rPr lang="en-US" b="1" dirty="0" smtClean="0">
                <a:solidFill>
                  <a:srgbClr val="002060"/>
                </a:solidFill>
                <a:latin typeface="Arial Black" panose="020B0A04020102020204" pitchFamily="34" charset="0"/>
              </a:rPr>
              <a:t>Structures Piercing the </a:t>
            </a:r>
            <a:r>
              <a:rPr lang="en-US" b="1" dirty="0" err="1" smtClean="0">
                <a:solidFill>
                  <a:srgbClr val="002060"/>
                </a:solidFill>
                <a:latin typeface="Arial Black" panose="020B0A04020102020204" pitchFamily="34" charset="0"/>
              </a:rPr>
              <a:t>Clavipectoral</a:t>
            </a:r>
            <a:r>
              <a:rPr lang="en-US" b="1" dirty="0" smtClean="0">
                <a:solidFill>
                  <a:srgbClr val="002060"/>
                </a:solidFill>
                <a:latin typeface="Arial Black" panose="020B0A04020102020204" pitchFamily="34" charset="0"/>
              </a:rPr>
              <a:t> Fascia </a:t>
            </a:r>
          </a:p>
          <a:p>
            <a:r>
              <a:rPr lang="en-US" dirty="0" smtClean="0">
                <a:solidFill>
                  <a:srgbClr val="002060"/>
                </a:solidFill>
                <a:latin typeface="Arial Black" panose="020B0A04020102020204" pitchFamily="34" charset="0"/>
              </a:rPr>
              <a:t>Lateral pectoral nerve </a:t>
            </a:r>
          </a:p>
          <a:p>
            <a:r>
              <a:rPr lang="en-US" dirty="0" smtClean="0">
                <a:solidFill>
                  <a:srgbClr val="002060"/>
                </a:solidFill>
                <a:latin typeface="Arial Black" panose="020B0A04020102020204" pitchFamily="34" charset="0"/>
              </a:rPr>
              <a:t>Thoracoacromial artery </a:t>
            </a:r>
          </a:p>
          <a:p>
            <a:r>
              <a:rPr lang="en-US" dirty="0" smtClean="0">
                <a:solidFill>
                  <a:srgbClr val="002060"/>
                </a:solidFill>
                <a:latin typeface="Arial Black" panose="020B0A04020102020204" pitchFamily="34" charset="0"/>
              </a:rPr>
              <a:t>Lymphatics from the breast to the apical group of the axillary lymph nodes </a:t>
            </a:r>
          </a:p>
          <a:p>
            <a:r>
              <a:rPr lang="en-US" dirty="0" smtClean="0">
                <a:solidFill>
                  <a:srgbClr val="002060"/>
                </a:solidFill>
                <a:latin typeface="Arial Black" panose="020B0A04020102020204" pitchFamily="34" charset="0"/>
              </a:rPr>
              <a:t>Cephalic vein </a:t>
            </a:r>
            <a:endParaRPr lang="en-US" dirty="0">
              <a:solidFill>
                <a:srgbClr val="002060"/>
              </a:solidFill>
              <a:latin typeface="Arial Black" panose="020B0A04020102020204" pitchFamily="34" charset="0"/>
            </a:endParaRPr>
          </a:p>
        </p:txBody>
      </p:sp>
      <p:pic>
        <p:nvPicPr>
          <p:cNvPr id="5" name="Picture 4"/>
          <p:cNvPicPr>
            <a:picLocks noChangeAspect="1"/>
          </p:cNvPicPr>
          <p:nvPr/>
        </p:nvPicPr>
        <p:blipFill rotWithShape="1">
          <a:blip r:embed="rId2"/>
          <a:srcRect l="5085" t="5085" r="20913" b="3390"/>
          <a:stretch/>
        </p:blipFill>
        <p:spPr>
          <a:xfrm>
            <a:off x="76200" y="2286000"/>
            <a:ext cx="8991600" cy="4495800"/>
          </a:xfrm>
          <a:prstGeom prst="rect">
            <a:avLst/>
          </a:prstGeom>
        </p:spPr>
      </p:pic>
      <p:sp>
        <p:nvSpPr>
          <p:cNvPr id="9" name="TextBox 8"/>
          <p:cNvSpPr txBox="1"/>
          <p:nvPr/>
        </p:nvSpPr>
        <p:spPr>
          <a:xfrm>
            <a:off x="4667314" y="64770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1423240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CB21A4B8-CA93-4F8B-A44A-0B2551D3F157}" type="slidenum">
              <a:rPr lang="en-US"/>
              <a:pPr>
                <a:defRPr/>
              </a:pPr>
              <a:t>15</a:t>
            </a:fld>
            <a:endParaRPr lang="en-US"/>
          </a:p>
        </p:txBody>
      </p:sp>
      <p:pic>
        <p:nvPicPr>
          <p:cNvPr id="8195" name="Picture 6" descr="12_04aa"/>
          <p:cNvPicPr>
            <a:picLocks noChangeAspect="1" noChangeArrowheads="1"/>
          </p:cNvPicPr>
          <p:nvPr/>
        </p:nvPicPr>
        <p:blipFill>
          <a:blip r:embed="rId3">
            <a:extLst>
              <a:ext uri="{28A0092B-C50C-407E-A947-70E740481C1C}">
                <a14:useLocalDpi xmlns:a14="http://schemas.microsoft.com/office/drawing/2010/main" val="0"/>
              </a:ext>
            </a:extLst>
          </a:blip>
          <a:srcRect l="17094" t="8064" b="1613"/>
          <a:stretch>
            <a:fillRect/>
          </a:stretch>
        </p:blipFill>
        <p:spPr bwMode="auto">
          <a:xfrm>
            <a:off x="152400" y="1524001"/>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38600" y="34674"/>
            <a:ext cx="4572000" cy="1421928"/>
          </a:xfrm>
          <a:prstGeom prst="rect">
            <a:avLst/>
          </a:prstGeom>
        </p:spPr>
        <p:txBody>
          <a:bodyPr>
            <a:spAutoFit/>
          </a:bodyPr>
          <a:lstStyle/>
          <a:p>
            <a:pPr>
              <a:lnSpc>
                <a:spcPct val="90000"/>
              </a:lnSpc>
              <a:buFont typeface="Wingdings" pitchFamily="2" charset="2"/>
              <a:buChar char="§"/>
            </a:pPr>
            <a:r>
              <a:rPr lang="en-US" altLang="zh-CN" sz="2400" b="1" dirty="0" err="1" smtClean="0">
                <a:solidFill>
                  <a:srgbClr val="002060"/>
                </a:solidFill>
                <a:latin typeface="Arial Black" panose="020B0A04020102020204" pitchFamily="34" charset="0"/>
              </a:rPr>
              <a:t>Pectoralis</a:t>
            </a:r>
            <a:r>
              <a:rPr lang="en-US" altLang="zh-CN" sz="2400" b="1" dirty="0" smtClean="0">
                <a:solidFill>
                  <a:srgbClr val="002060"/>
                </a:solidFill>
                <a:latin typeface="Arial Black" panose="020B0A04020102020204" pitchFamily="34" charset="0"/>
              </a:rPr>
              <a:t> </a:t>
            </a:r>
            <a:r>
              <a:rPr lang="en-US" altLang="zh-CN" sz="2400" b="1" dirty="0">
                <a:solidFill>
                  <a:srgbClr val="002060"/>
                </a:solidFill>
                <a:latin typeface="Arial Black" panose="020B0A04020102020204" pitchFamily="34" charset="0"/>
              </a:rPr>
              <a:t>major</a:t>
            </a:r>
          </a:p>
          <a:p>
            <a:pPr>
              <a:lnSpc>
                <a:spcPct val="90000"/>
              </a:lnSpc>
              <a:buFont typeface="Wingdings" pitchFamily="2" charset="2"/>
              <a:buChar char="§"/>
            </a:pPr>
            <a:r>
              <a:rPr lang="en-US" altLang="zh-CN" sz="2400" dirty="0" err="1">
                <a:solidFill>
                  <a:srgbClr val="002060"/>
                </a:solidFill>
                <a:latin typeface="Arial Black" panose="020B0A04020102020204" pitchFamily="34" charset="0"/>
              </a:rPr>
              <a:t>Pectoralis</a:t>
            </a:r>
            <a:r>
              <a:rPr lang="en-US" altLang="zh-CN" sz="2400" dirty="0">
                <a:solidFill>
                  <a:srgbClr val="002060"/>
                </a:solidFill>
                <a:latin typeface="Arial Black" panose="020B0A04020102020204" pitchFamily="34" charset="0"/>
              </a:rPr>
              <a:t> minor</a:t>
            </a:r>
          </a:p>
          <a:p>
            <a:pPr>
              <a:lnSpc>
                <a:spcPct val="90000"/>
              </a:lnSpc>
              <a:buFont typeface="Wingdings" pitchFamily="2" charset="2"/>
              <a:buChar char="§"/>
            </a:pPr>
            <a:r>
              <a:rPr lang="en-US" altLang="zh-CN" sz="2400" dirty="0" err="1">
                <a:solidFill>
                  <a:srgbClr val="002060"/>
                </a:solidFill>
                <a:latin typeface="Arial Black" panose="020B0A04020102020204" pitchFamily="34" charset="0"/>
              </a:rPr>
              <a:t>Subcalvius</a:t>
            </a:r>
            <a:r>
              <a:rPr lang="en-US" altLang="zh-CN" sz="2400" dirty="0">
                <a:solidFill>
                  <a:srgbClr val="002060"/>
                </a:solidFill>
                <a:latin typeface="Arial Black" panose="020B0A04020102020204" pitchFamily="34" charset="0"/>
              </a:rPr>
              <a:t> </a:t>
            </a:r>
          </a:p>
          <a:p>
            <a:pPr>
              <a:lnSpc>
                <a:spcPct val="90000"/>
              </a:lnSpc>
              <a:buFont typeface="Wingdings" pitchFamily="2" charset="2"/>
              <a:buChar char="§"/>
            </a:pPr>
            <a:r>
              <a:rPr lang="en-US" altLang="zh-CN" sz="2400" dirty="0" err="1">
                <a:solidFill>
                  <a:srgbClr val="002060"/>
                </a:solidFill>
                <a:latin typeface="Arial Black" panose="020B0A04020102020204" pitchFamily="34" charset="0"/>
              </a:rPr>
              <a:t>Serratus</a:t>
            </a:r>
            <a:r>
              <a:rPr lang="en-US" altLang="zh-CN" sz="2400" dirty="0">
                <a:solidFill>
                  <a:srgbClr val="002060"/>
                </a:solidFill>
                <a:latin typeface="Arial Black" panose="020B0A04020102020204" pitchFamily="34" charset="0"/>
              </a:rPr>
              <a:t> anterior</a:t>
            </a:r>
          </a:p>
        </p:txBody>
      </p:sp>
      <p:sp>
        <p:nvSpPr>
          <p:cNvPr id="5" name="Rectangle 4"/>
          <p:cNvSpPr/>
          <p:nvPr/>
        </p:nvSpPr>
        <p:spPr>
          <a:xfrm>
            <a:off x="152400" y="152400"/>
            <a:ext cx="2971800" cy="535531"/>
          </a:xfrm>
          <a:prstGeom prst="rect">
            <a:avLst/>
          </a:prstGeom>
        </p:spPr>
        <p:txBody>
          <a:bodyPr wrap="square">
            <a:spAutoFit/>
          </a:bodyPr>
          <a:lstStyle/>
          <a:p>
            <a:pPr>
              <a:lnSpc>
                <a:spcPct val="90000"/>
              </a:lnSpc>
            </a:pPr>
            <a:r>
              <a:rPr lang="en-US" altLang="zh-CN" sz="3200" b="1" dirty="0" smtClean="0">
                <a:solidFill>
                  <a:srgbClr val="C00000"/>
                </a:solidFill>
                <a:latin typeface="Arial Black" pitchFamily="34" charset="0"/>
              </a:rPr>
              <a:t>MUSCLES</a:t>
            </a:r>
          </a:p>
        </p:txBody>
      </p:sp>
      <p:sp>
        <p:nvSpPr>
          <p:cNvPr id="6" name="TextBox 5"/>
          <p:cNvSpPr txBox="1"/>
          <p:nvPr/>
        </p:nvSpPr>
        <p:spPr>
          <a:xfrm>
            <a:off x="6781800" y="6322614"/>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13361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43400" y="76200"/>
            <a:ext cx="4126000" cy="620204"/>
          </a:xfrm>
        </p:spPr>
        <p:txBody>
          <a:bodyPr>
            <a:normAutofit fontScale="90000"/>
          </a:bodyPr>
          <a:lstStyle/>
          <a:p>
            <a:pPr marL="320040" indent="-320040" eaLnBrk="1" fontAlgn="auto" hangingPunct="1">
              <a:spcAft>
                <a:spcPts val="0"/>
              </a:spcAft>
              <a:buClr>
                <a:schemeClr val="accent6">
                  <a:lumMod val="75000"/>
                </a:schemeClr>
              </a:buClr>
              <a:defRPr/>
            </a:pPr>
            <a:r>
              <a:rPr lang="en-US" altLang="en-US" sz="2800" dirty="0" smtClean="0">
                <a:solidFill>
                  <a:srgbClr val="C00000"/>
                </a:solidFill>
                <a:latin typeface="Arial Black" panose="020B0A04020102020204" pitchFamily="34" charset="0"/>
              </a:rPr>
              <a:t>PECTORALIS MAJOR</a:t>
            </a:r>
          </a:p>
        </p:txBody>
      </p:sp>
      <p:sp>
        <p:nvSpPr>
          <p:cNvPr id="4099" name="Rectangle 3"/>
          <p:cNvSpPr>
            <a:spLocks noGrp="1" noChangeArrowheads="1"/>
          </p:cNvSpPr>
          <p:nvPr>
            <p:ph sz="quarter" idx="13"/>
          </p:nvPr>
        </p:nvSpPr>
        <p:spPr>
          <a:xfrm>
            <a:off x="76200" y="76200"/>
            <a:ext cx="3810000" cy="6647688"/>
          </a:xfrm>
          <a:prstGeom prst="rect">
            <a:avLst/>
          </a:prstGeom>
        </p:spPr>
        <p:txBody>
          <a:bodyPr>
            <a:noAutofit/>
          </a:bodyPr>
          <a:lstStyle/>
          <a:p>
            <a:pPr marL="0" eaLnBrk="1" hangingPunct="1">
              <a:lnSpc>
                <a:spcPct val="100000"/>
              </a:lnSpc>
              <a:spcBef>
                <a:spcPts val="600"/>
              </a:spcBef>
            </a:pPr>
            <a:r>
              <a:rPr lang="en-US" altLang="en-US" sz="1600" dirty="0" smtClean="0">
                <a:solidFill>
                  <a:srgbClr val="002060"/>
                </a:solidFill>
                <a:latin typeface="Arial Black" panose="020B0A04020102020204" pitchFamily="34" charset="0"/>
              </a:rPr>
              <a:t>Origin: It has got two head. </a:t>
            </a:r>
          </a:p>
          <a:p>
            <a:pPr marL="0" eaLnBrk="1" hangingPunct="1">
              <a:lnSpc>
                <a:spcPct val="100000"/>
              </a:lnSpc>
              <a:spcBef>
                <a:spcPts val="600"/>
              </a:spcBef>
            </a:pPr>
            <a:r>
              <a:rPr lang="en-US" altLang="en-US" sz="1600" dirty="0" err="1" smtClean="0">
                <a:solidFill>
                  <a:srgbClr val="002060"/>
                </a:solidFill>
                <a:latin typeface="Arial Black" panose="020B0A04020102020204" pitchFamily="34" charset="0"/>
              </a:rPr>
              <a:t>Clavicular</a:t>
            </a:r>
            <a:r>
              <a:rPr lang="en-US" altLang="en-US" sz="1600" dirty="0" smtClean="0">
                <a:solidFill>
                  <a:srgbClr val="002060"/>
                </a:solidFill>
                <a:latin typeface="Arial Black" panose="020B0A04020102020204" pitchFamily="34" charset="0"/>
              </a:rPr>
              <a:t> head arise from front of medial half of clavicle. </a:t>
            </a:r>
          </a:p>
          <a:p>
            <a:pPr marL="0" eaLnBrk="1" hangingPunct="1">
              <a:lnSpc>
                <a:spcPct val="100000"/>
              </a:lnSpc>
              <a:spcBef>
                <a:spcPts val="600"/>
              </a:spcBef>
            </a:pPr>
            <a:r>
              <a:rPr lang="en-US" altLang="en-US" sz="1600" dirty="0" err="1" smtClean="0">
                <a:solidFill>
                  <a:srgbClr val="002060"/>
                </a:solidFill>
                <a:latin typeface="Arial Black" panose="020B0A04020102020204" pitchFamily="34" charset="0"/>
              </a:rPr>
              <a:t>Sternocostal</a:t>
            </a:r>
            <a:r>
              <a:rPr lang="en-US" altLang="en-US" sz="1600" dirty="0" smtClean="0">
                <a:solidFill>
                  <a:srgbClr val="002060"/>
                </a:solidFill>
                <a:latin typeface="Arial Black" panose="020B0A04020102020204" pitchFamily="34" charset="0"/>
              </a:rPr>
              <a:t> head arises from the lateral side of sternum, upper six costal cartilages and external oblique </a:t>
            </a:r>
            <a:r>
              <a:rPr lang="en-US" altLang="en-US" sz="1600" dirty="0" err="1" smtClean="0">
                <a:solidFill>
                  <a:srgbClr val="002060"/>
                </a:solidFill>
                <a:latin typeface="Arial Black" panose="020B0A04020102020204" pitchFamily="34" charset="0"/>
              </a:rPr>
              <a:t>apponeurosis</a:t>
            </a:r>
            <a:r>
              <a:rPr lang="en-US" altLang="en-US" sz="1600" dirty="0" smtClean="0">
                <a:solidFill>
                  <a:srgbClr val="002060"/>
                </a:solidFill>
                <a:latin typeface="Arial Black" panose="020B0A04020102020204" pitchFamily="34" charset="0"/>
              </a:rPr>
              <a:t>. </a:t>
            </a:r>
          </a:p>
          <a:p>
            <a:pPr marL="0" eaLnBrk="1" hangingPunct="1">
              <a:lnSpc>
                <a:spcPct val="100000"/>
              </a:lnSpc>
              <a:spcBef>
                <a:spcPts val="600"/>
              </a:spcBef>
            </a:pPr>
            <a:r>
              <a:rPr lang="en-US" altLang="en-US" sz="1600" dirty="0" smtClean="0">
                <a:solidFill>
                  <a:srgbClr val="002060"/>
                </a:solidFill>
                <a:latin typeface="Arial Black" panose="020B0A04020102020204" pitchFamily="34" charset="0"/>
              </a:rPr>
              <a:t>Insertion: as U shaped bilaminar (anterior and posterior lamina) tendon into the lateral lip of the bicipital groove. </a:t>
            </a:r>
          </a:p>
          <a:p>
            <a:pPr marL="0">
              <a:lnSpc>
                <a:spcPct val="100000"/>
              </a:lnSpc>
              <a:spcBef>
                <a:spcPts val="600"/>
              </a:spcBef>
            </a:pPr>
            <a:r>
              <a:rPr lang="en-US" altLang="en-US" sz="1600" dirty="0">
                <a:solidFill>
                  <a:srgbClr val="002060"/>
                </a:solidFill>
                <a:latin typeface="Arial Black" panose="020B0A04020102020204" pitchFamily="34" charset="0"/>
              </a:rPr>
              <a:t>Nerve supply: Medial </a:t>
            </a:r>
            <a:r>
              <a:rPr lang="en-US" altLang="en-US" sz="1600" dirty="0" smtClean="0">
                <a:solidFill>
                  <a:srgbClr val="002060"/>
                </a:solidFill>
                <a:latin typeface="Arial Black" panose="020B0A04020102020204" pitchFamily="34" charset="0"/>
              </a:rPr>
              <a:t>(C8,T1)and </a:t>
            </a:r>
            <a:r>
              <a:rPr lang="en-US" altLang="en-US" sz="1600" dirty="0">
                <a:solidFill>
                  <a:srgbClr val="002060"/>
                </a:solidFill>
                <a:latin typeface="Arial Black" panose="020B0A04020102020204" pitchFamily="34" charset="0"/>
              </a:rPr>
              <a:t>lateral </a:t>
            </a:r>
            <a:r>
              <a:rPr lang="en-US" altLang="en-US" sz="1600" dirty="0" smtClean="0">
                <a:solidFill>
                  <a:srgbClr val="002060"/>
                </a:solidFill>
                <a:latin typeface="Arial Black" panose="020B0A04020102020204" pitchFamily="34" charset="0"/>
              </a:rPr>
              <a:t>(C5-C7) pectoral </a:t>
            </a:r>
            <a:r>
              <a:rPr lang="en-US" altLang="en-US" sz="1600" dirty="0">
                <a:solidFill>
                  <a:srgbClr val="002060"/>
                </a:solidFill>
                <a:latin typeface="Arial Black" panose="020B0A04020102020204" pitchFamily="34" charset="0"/>
              </a:rPr>
              <a:t>nerve. </a:t>
            </a:r>
          </a:p>
          <a:p>
            <a:pPr marL="0" eaLnBrk="1" hangingPunct="1">
              <a:lnSpc>
                <a:spcPct val="100000"/>
              </a:lnSpc>
              <a:spcBef>
                <a:spcPts val="600"/>
              </a:spcBef>
            </a:pPr>
            <a:r>
              <a:rPr lang="en-US" altLang="en-US" sz="1600" dirty="0" smtClean="0">
                <a:solidFill>
                  <a:srgbClr val="002060"/>
                </a:solidFill>
                <a:latin typeface="Arial Black" panose="020B0A04020102020204" pitchFamily="34" charset="0"/>
              </a:rPr>
              <a:t>ACTION </a:t>
            </a:r>
          </a:p>
          <a:p>
            <a:pPr marL="0" eaLnBrk="1" hangingPunct="1">
              <a:lnSpc>
                <a:spcPct val="100000"/>
              </a:lnSpc>
              <a:spcBef>
                <a:spcPts val="600"/>
              </a:spcBef>
            </a:pPr>
            <a:r>
              <a:rPr lang="en-US" altLang="en-US" sz="1600" dirty="0" smtClean="0">
                <a:solidFill>
                  <a:srgbClr val="002060"/>
                </a:solidFill>
                <a:latin typeface="Arial Black" panose="020B0A04020102020204" pitchFamily="34" charset="0"/>
              </a:rPr>
              <a:t>1. Clavicular head—Flexion of arm. </a:t>
            </a:r>
          </a:p>
          <a:p>
            <a:pPr marL="0" eaLnBrk="1" hangingPunct="1">
              <a:lnSpc>
                <a:spcPct val="100000"/>
              </a:lnSpc>
              <a:spcBef>
                <a:spcPts val="600"/>
              </a:spcBef>
            </a:pPr>
            <a:r>
              <a:rPr lang="en-US" altLang="en-US" sz="1600" dirty="0" smtClean="0">
                <a:solidFill>
                  <a:srgbClr val="002060"/>
                </a:solidFill>
                <a:latin typeface="Arial Black" panose="020B0A04020102020204" pitchFamily="34" charset="0"/>
              </a:rPr>
              <a:t>2. </a:t>
            </a:r>
            <a:r>
              <a:rPr lang="en-US" altLang="en-US" sz="1600" dirty="0" err="1" smtClean="0">
                <a:solidFill>
                  <a:srgbClr val="002060"/>
                </a:solidFill>
                <a:latin typeface="Arial Black" panose="020B0A04020102020204" pitchFamily="34" charset="0"/>
              </a:rPr>
              <a:t>Sternocostal</a:t>
            </a:r>
            <a:r>
              <a:rPr lang="en-US" altLang="en-US" sz="1600" dirty="0" smtClean="0">
                <a:solidFill>
                  <a:srgbClr val="002060"/>
                </a:solidFill>
                <a:latin typeface="Arial Black" panose="020B0A04020102020204" pitchFamily="34" charset="0"/>
              </a:rPr>
              <a:t> -adduction and medial rotation of arm. </a:t>
            </a:r>
          </a:p>
        </p:txBody>
      </p:sp>
      <p:pic>
        <p:nvPicPr>
          <p:cNvPr id="5" name="Picture 6" descr="12_04aa"/>
          <p:cNvPicPr>
            <a:picLocks noChangeAspect="1" noChangeArrowheads="1"/>
          </p:cNvPicPr>
          <p:nvPr/>
        </p:nvPicPr>
        <p:blipFill rotWithShape="1">
          <a:blip r:embed="rId3">
            <a:extLst>
              <a:ext uri="{28A0092B-C50C-407E-A947-70E740481C1C}">
                <a14:useLocalDpi xmlns:a14="http://schemas.microsoft.com/office/drawing/2010/main" val="0"/>
              </a:ext>
            </a:extLst>
          </a:blip>
          <a:srcRect l="17093" t="9373" r="46326" b="8159"/>
          <a:stretch/>
        </p:blipFill>
        <p:spPr bwMode="auto">
          <a:xfrm>
            <a:off x="3886200" y="609600"/>
            <a:ext cx="5192801" cy="611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79349" y="6415513"/>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71473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slide(fromTop)">
                                      <p:cBhvr>
                                        <p:cTn id="7" dur="500"/>
                                        <p:tgtEl>
                                          <p:spTgt spid="4099">
                                            <p:txEl>
                                              <p:pRg st="0" end="0"/>
                                            </p:txEl>
                                          </p:spTgt>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slide(fromTop)">
                                      <p:cBhvr>
                                        <p:cTn id="11" dur="500"/>
                                        <p:tgtEl>
                                          <p:spTgt spid="4099">
                                            <p:txEl>
                                              <p:pRg st="1" end="1"/>
                                            </p:txEl>
                                          </p:spTgt>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animEffect transition="in" filter="slide(fromTop)">
                                      <p:cBhvr>
                                        <p:cTn id="15" dur="500"/>
                                        <p:tgtEl>
                                          <p:spTgt spid="4099">
                                            <p:txEl>
                                              <p:pRg st="2" end="2"/>
                                            </p:txEl>
                                          </p:spTgt>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slide(fromTop)">
                                      <p:cBhvr>
                                        <p:cTn id="19" dur="500"/>
                                        <p:tgtEl>
                                          <p:spTgt spid="4099">
                                            <p:txEl>
                                              <p:pRg st="3" end="3"/>
                                            </p:txEl>
                                          </p:spTgt>
                                        </p:tgtEl>
                                      </p:cBhvr>
                                    </p:animEffect>
                                  </p:childTnLst>
                                </p:cTn>
                              </p:par>
                            </p:childTnLst>
                          </p:cTn>
                        </p:par>
                        <p:par>
                          <p:cTn id="20" fill="hold">
                            <p:stCondLst>
                              <p:cond delay="2000"/>
                            </p:stCondLst>
                            <p:childTnLst>
                              <p:par>
                                <p:cTn id="21" presetID="12" presetClass="entr" presetSubtype="1" fill="hold" grpId="0" nodeType="after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slide(fromTop)">
                                      <p:cBhvr>
                                        <p:cTn id="23" dur="500"/>
                                        <p:tgtEl>
                                          <p:spTgt spid="4099">
                                            <p:txEl>
                                              <p:pRg st="4" end="4"/>
                                            </p:txEl>
                                          </p:spTgt>
                                        </p:tgtEl>
                                      </p:cBhvr>
                                    </p:animEffect>
                                  </p:childTnLst>
                                </p:cTn>
                              </p:par>
                            </p:childTnLst>
                          </p:cTn>
                        </p:par>
                        <p:par>
                          <p:cTn id="24" fill="hold">
                            <p:stCondLst>
                              <p:cond delay="2500"/>
                            </p:stCondLst>
                            <p:childTnLst>
                              <p:par>
                                <p:cTn id="25" presetID="12" presetClass="entr" presetSubtype="1" fill="hold" grpId="0" nodeType="after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animEffect transition="in" filter="slide(fromTop)">
                                      <p:cBhvr>
                                        <p:cTn id="27" dur="500"/>
                                        <p:tgtEl>
                                          <p:spTgt spid="4099">
                                            <p:txEl>
                                              <p:pRg st="5" end="5"/>
                                            </p:txEl>
                                          </p:spTgt>
                                        </p:tgtEl>
                                      </p:cBhvr>
                                    </p:animEffect>
                                  </p:childTnLst>
                                </p:cTn>
                              </p:par>
                            </p:childTnLst>
                          </p:cTn>
                        </p:par>
                        <p:par>
                          <p:cTn id="28" fill="hold">
                            <p:stCondLst>
                              <p:cond delay="3000"/>
                            </p:stCondLst>
                            <p:childTnLst>
                              <p:par>
                                <p:cTn id="29" presetID="12" presetClass="entr" presetSubtype="1" fill="hold" grpId="0" nodeType="after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animEffect transition="in" filter="slide(fromTop)">
                                      <p:cBhvr>
                                        <p:cTn id="31" dur="500"/>
                                        <p:tgtEl>
                                          <p:spTgt spid="4099">
                                            <p:txEl>
                                              <p:pRg st="6" end="6"/>
                                            </p:txEl>
                                          </p:spTgt>
                                        </p:tgtEl>
                                      </p:cBhvr>
                                    </p:animEffect>
                                  </p:childTnLst>
                                </p:cTn>
                              </p:par>
                            </p:childTnLst>
                          </p:cTn>
                        </p:par>
                        <p:par>
                          <p:cTn id="32" fill="hold">
                            <p:stCondLst>
                              <p:cond delay="3500"/>
                            </p:stCondLst>
                            <p:childTnLst>
                              <p:par>
                                <p:cTn id="33" presetID="12" presetClass="entr" presetSubtype="1" fill="hold" grpId="0" nodeType="afterEffect">
                                  <p:stCondLst>
                                    <p:cond delay="0"/>
                                  </p:stCondLst>
                                  <p:childTnLst>
                                    <p:set>
                                      <p:cBhvr>
                                        <p:cTn id="34" dur="1" fill="hold">
                                          <p:stCondLst>
                                            <p:cond delay="0"/>
                                          </p:stCondLst>
                                        </p:cTn>
                                        <p:tgtEl>
                                          <p:spTgt spid="4099">
                                            <p:txEl>
                                              <p:pRg st="7" end="7"/>
                                            </p:txEl>
                                          </p:spTgt>
                                        </p:tgtEl>
                                        <p:attrNameLst>
                                          <p:attrName>style.visibility</p:attrName>
                                        </p:attrNameLst>
                                      </p:cBhvr>
                                      <p:to>
                                        <p:strVal val="visible"/>
                                      </p:to>
                                    </p:set>
                                    <p:animEffect transition="in" filter="slide(fromTop)">
                                      <p:cBhvr>
                                        <p:cTn id="35" dur="5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28738" y="76200"/>
            <a:ext cx="4735600" cy="620204"/>
          </a:xfrm>
        </p:spPr>
        <p:txBody>
          <a:bodyPr/>
          <a:lstStyle/>
          <a:p>
            <a:r>
              <a:rPr lang="en-US" altLang="en-US" sz="2800" dirty="0">
                <a:solidFill>
                  <a:srgbClr val="C00000"/>
                </a:solidFill>
                <a:latin typeface="Arial Black" panose="020B0A04020102020204" pitchFamily="34" charset="0"/>
              </a:rPr>
              <a:t>PECTORALIS MINOR </a:t>
            </a:r>
          </a:p>
        </p:txBody>
      </p:sp>
      <p:sp>
        <p:nvSpPr>
          <p:cNvPr id="4099" name="Rectangle 3"/>
          <p:cNvSpPr>
            <a:spLocks noGrp="1" noChangeArrowheads="1"/>
          </p:cNvSpPr>
          <p:nvPr>
            <p:ph sz="quarter" idx="13"/>
          </p:nvPr>
        </p:nvSpPr>
        <p:spPr>
          <a:xfrm>
            <a:off x="76200" y="76200"/>
            <a:ext cx="3276600" cy="6629400"/>
          </a:xfrm>
          <a:prstGeom prst="rect">
            <a:avLst/>
          </a:prstGeom>
        </p:spPr>
        <p:txBody>
          <a:bodyPr>
            <a:noAutofit/>
          </a:bodyPr>
          <a:lstStyle/>
          <a:p>
            <a:pPr marL="0" eaLnBrk="1" hangingPunct="1">
              <a:lnSpc>
                <a:spcPct val="100000"/>
              </a:lnSpc>
              <a:spcBef>
                <a:spcPts val="600"/>
              </a:spcBef>
            </a:pPr>
            <a:r>
              <a:rPr lang="en-US" altLang="en-US" sz="1800" cap="none" dirty="0" smtClean="0">
                <a:solidFill>
                  <a:srgbClr val="002060"/>
                </a:solidFill>
                <a:latin typeface="Arial Black" panose="020B0A04020102020204" pitchFamily="34" charset="0"/>
              </a:rPr>
              <a:t>DEEP TO PECTORALIS MAJOR. </a:t>
            </a:r>
          </a:p>
          <a:p>
            <a:pPr marL="0">
              <a:lnSpc>
                <a:spcPct val="100000"/>
              </a:lnSpc>
              <a:spcBef>
                <a:spcPts val="600"/>
              </a:spcBef>
            </a:pPr>
            <a:r>
              <a:rPr lang="en-US" altLang="en-US" sz="1800" cap="none" dirty="0" smtClean="0">
                <a:solidFill>
                  <a:srgbClr val="002060"/>
                </a:solidFill>
                <a:latin typeface="Arial Black" panose="020B0A04020102020204" pitchFamily="34" charset="0"/>
              </a:rPr>
              <a:t>ORIGIN - </a:t>
            </a:r>
            <a:r>
              <a:rPr lang="en-IN" sz="1800" cap="none" dirty="0" smtClean="0">
                <a:solidFill>
                  <a:srgbClr val="002060"/>
                </a:solidFill>
                <a:latin typeface="Arial Black" panose="020B0A04020102020204" pitchFamily="34" charset="0"/>
              </a:rPr>
              <a:t>IT ARISES FROM RIBS 3-5 NEAR THE COSTAL CARTILAGES.</a:t>
            </a:r>
          </a:p>
          <a:p>
            <a:pPr marL="0">
              <a:lnSpc>
                <a:spcPct val="100000"/>
              </a:lnSpc>
              <a:spcBef>
                <a:spcPts val="600"/>
              </a:spcBef>
            </a:pPr>
            <a:r>
              <a:rPr lang="en-US" altLang="en-US" sz="1800" cap="none" dirty="0" smtClean="0">
                <a:solidFill>
                  <a:srgbClr val="002060"/>
                </a:solidFill>
                <a:latin typeface="Arial Black" panose="020B0A04020102020204" pitchFamily="34" charset="0"/>
              </a:rPr>
              <a:t>INSERTION - </a:t>
            </a:r>
            <a:r>
              <a:rPr lang="en-US" sz="1800" cap="none" dirty="0" smtClean="0">
                <a:solidFill>
                  <a:srgbClr val="002060"/>
                </a:solidFill>
                <a:latin typeface="Arial Black" panose="020B0A04020102020204" pitchFamily="34" charset="0"/>
              </a:rPr>
              <a:t>CORACOID PROCESS OF SCAPULA AS SHORT THICK TENDON</a:t>
            </a:r>
            <a:endParaRPr lang="en-US" altLang="en-US" sz="1800" cap="none" dirty="0" smtClean="0">
              <a:solidFill>
                <a:srgbClr val="002060"/>
              </a:solidFill>
              <a:latin typeface="Arial Black" panose="020B0A04020102020204" pitchFamily="34" charset="0"/>
            </a:endParaRPr>
          </a:p>
          <a:p>
            <a:pPr marL="0" indent="0" eaLnBrk="1" hangingPunct="1">
              <a:lnSpc>
                <a:spcPct val="100000"/>
              </a:lnSpc>
              <a:spcBef>
                <a:spcPts val="600"/>
              </a:spcBef>
              <a:buNone/>
            </a:pPr>
            <a:r>
              <a:rPr lang="en-US" altLang="en-US" sz="1800" cap="none" dirty="0" smtClean="0">
                <a:solidFill>
                  <a:srgbClr val="002060"/>
                </a:solidFill>
                <a:latin typeface="Arial Black" panose="020B0A04020102020204" pitchFamily="34" charset="0"/>
              </a:rPr>
              <a:t>ACTION: </a:t>
            </a:r>
          </a:p>
          <a:p>
            <a:pPr marL="0" eaLnBrk="1" hangingPunct="1">
              <a:lnSpc>
                <a:spcPct val="100000"/>
              </a:lnSpc>
              <a:spcBef>
                <a:spcPts val="600"/>
              </a:spcBef>
            </a:pPr>
            <a:r>
              <a:rPr lang="en-US" altLang="en-US" sz="1800" cap="none" dirty="0" smtClean="0">
                <a:solidFill>
                  <a:srgbClr val="002060"/>
                </a:solidFill>
                <a:latin typeface="Arial Black" panose="020B0A04020102020204" pitchFamily="34" charset="0"/>
              </a:rPr>
              <a:t>DEPRESS THE SHOULDER POINT</a:t>
            </a:r>
          </a:p>
          <a:p>
            <a:pPr marL="0" eaLnBrk="1" hangingPunct="1">
              <a:lnSpc>
                <a:spcPct val="100000"/>
              </a:lnSpc>
              <a:spcBef>
                <a:spcPts val="600"/>
              </a:spcBef>
            </a:pPr>
            <a:r>
              <a:rPr lang="en-US" altLang="en-US" sz="1800" cap="none" dirty="0" smtClean="0">
                <a:solidFill>
                  <a:srgbClr val="002060"/>
                </a:solidFill>
                <a:latin typeface="Arial Black" panose="020B0A04020102020204" pitchFamily="34" charset="0"/>
              </a:rPr>
              <a:t>PROTRACTION OF THE SHOULDER GIRDLE. </a:t>
            </a:r>
          </a:p>
          <a:p>
            <a:pPr marL="0" eaLnBrk="1" hangingPunct="1">
              <a:lnSpc>
                <a:spcPct val="100000"/>
              </a:lnSpc>
              <a:spcBef>
                <a:spcPts val="600"/>
              </a:spcBef>
            </a:pPr>
            <a:r>
              <a:rPr lang="en-US" altLang="en-US" sz="1800" cap="none" dirty="0" smtClean="0">
                <a:solidFill>
                  <a:srgbClr val="002060"/>
                </a:solidFill>
                <a:latin typeface="Arial Black" panose="020B0A04020102020204" pitchFamily="34" charset="0"/>
              </a:rPr>
              <a:t>ACCESSORY MUSCLE OF RESPIRATION. </a:t>
            </a:r>
          </a:p>
          <a:p>
            <a:pPr marL="0">
              <a:lnSpc>
                <a:spcPct val="100000"/>
              </a:lnSpc>
              <a:spcBef>
                <a:spcPts val="600"/>
              </a:spcBef>
            </a:pPr>
            <a:r>
              <a:rPr lang="en-US" altLang="en-US" sz="1800" cap="none" dirty="0" smtClean="0">
                <a:solidFill>
                  <a:srgbClr val="002060"/>
                </a:solidFill>
                <a:latin typeface="Arial Black" panose="020B0A04020102020204" pitchFamily="34" charset="0"/>
              </a:rPr>
              <a:t>NERVE SUPPLY: MEDIAL (C8,T1)AND LATERAL (C5-C7) PECTORAL NERVE. </a:t>
            </a:r>
          </a:p>
          <a:p>
            <a:pPr marL="0" eaLnBrk="1" hangingPunct="1">
              <a:lnSpc>
                <a:spcPct val="100000"/>
              </a:lnSpc>
              <a:spcBef>
                <a:spcPts val="600"/>
              </a:spcBef>
            </a:pPr>
            <a:endParaRPr lang="en-US" altLang="en-US" sz="1800" cap="none" dirty="0" smtClean="0">
              <a:solidFill>
                <a:srgbClr val="002060"/>
              </a:solidFill>
              <a:latin typeface="Arial Black" panose="020B0A04020102020204" pitchFamily="34" charset="0"/>
            </a:endParaRPr>
          </a:p>
        </p:txBody>
      </p:sp>
      <p:pic>
        <p:nvPicPr>
          <p:cNvPr id="5" name="Picture 6" descr="12_04aa"/>
          <p:cNvPicPr>
            <a:picLocks noChangeAspect="1" noChangeArrowheads="1"/>
          </p:cNvPicPr>
          <p:nvPr/>
        </p:nvPicPr>
        <p:blipFill rotWithShape="1">
          <a:blip r:embed="rId3">
            <a:extLst>
              <a:ext uri="{28A0092B-C50C-407E-A947-70E740481C1C}">
                <a14:useLocalDpi xmlns:a14="http://schemas.microsoft.com/office/drawing/2010/main" val="0"/>
              </a:ext>
            </a:extLst>
          </a:blip>
          <a:srcRect l="47241" t="9373" r="17712" b="1613"/>
          <a:stretch/>
        </p:blipFill>
        <p:spPr bwMode="auto">
          <a:xfrm>
            <a:off x="3352800" y="685800"/>
            <a:ext cx="4800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12_04aa"/>
          <p:cNvPicPr>
            <a:picLocks noChangeAspect="1" noChangeArrowheads="1"/>
          </p:cNvPicPr>
          <p:nvPr/>
        </p:nvPicPr>
        <p:blipFill rotWithShape="1">
          <a:blip r:embed="rId3">
            <a:extLst>
              <a:ext uri="{28A0092B-C50C-407E-A947-70E740481C1C}">
                <a14:useLocalDpi xmlns:a14="http://schemas.microsoft.com/office/drawing/2010/main" val="0"/>
              </a:ext>
            </a:extLst>
          </a:blip>
          <a:srcRect l="84884" t="9373" r="1487" b="1613"/>
          <a:stretch/>
        </p:blipFill>
        <p:spPr bwMode="auto">
          <a:xfrm>
            <a:off x="7391400" y="685800"/>
            <a:ext cx="1600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982449" y="63246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1175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slide(fromTop)">
                                      <p:cBhvr>
                                        <p:cTn id="7" dur="500"/>
                                        <p:tgtEl>
                                          <p:spTgt spid="4099">
                                            <p:txEl>
                                              <p:pRg st="0" end="0"/>
                                            </p:txEl>
                                          </p:spTgt>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slide(fromTop)">
                                      <p:cBhvr>
                                        <p:cTn id="11" dur="500"/>
                                        <p:tgtEl>
                                          <p:spTgt spid="4099">
                                            <p:txEl>
                                              <p:pRg st="1" end="1"/>
                                            </p:txEl>
                                          </p:spTgt>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animEffect transition="in" filter="slide(fromTop)">
                                      <p:cBhvr>
                                        <p:cTn id="15" dur="500"/>
                                        <p:tgtEl>
                                          <p:spTgt spid="4099">
                                            <p:txEl>
                                              <p:pRg st="2" end="2"/>
                                            </p:txEl>
                                          </p:spTgt>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slide(fromTop)">
                                      <p:cBhvr>
                                        <p:cTn id="19" dur="500"/>
                                        <p:tgtEl>
                                          <p:spTgt spid="4099">
                                            <p:txEl>
                                              <p:pRg st="3" end="3"/>
                                            </p:txEl>
                                          </p:spTgt>
                                        </p:tgtEl>
                                      </p:cBhvr>
                                    </p:animEffect>
                                  </p:childTnLst>
                                </p:cTn>
                              </p:par>
                            </p:childTnLst>
                          </p:cTn>
                        </p:par>
                        <p:par>
                          <p:cTn id="20" fill="hold">
                            <p:stCondLst>
                              <p:cond delay="2000"/>
                            </p:stCondLst>
                            <p:childTnLst>
                              <p:par>
                                <p:cTn id="21" presetID="12" presetClass="entr" presetSubtype="1" fill="hold" grpId="0" nodeType="after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slide(fromTop)">
                                      <p:cBhvr>
                                        <p:cTn id="23" dur="500"/>
                                        <p:tgtEl>
                                          <p:spTgt spid="4099">
                                            <p:txEl>
                                              <p:pRg st="4" end="4"/>
                                            </p:txEl>
                                          </p:spTgt>
                                        </p:tgtEl>
                                      </p:cBhvr>
                                    </p:animEffect>
                                  </p:childTnLst>
                                </p:cTn>
                              </p:par>
                            </p:childTnLst>
                          </p:cTn>
                        </p:par>
                        <p:par>
                          <p:cTn id="24" fill="hold">
                            <p:stCondLst>
                              <p:cond delay="2500"/>
                            </p:stCondLst>
                            <p:childTnLst>
                              <p:par>
                                <p:cTn id="25" presetID="12" presetClass="entr" presetSubtype="1" fill="hold" grpId="0" nodeType="after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animEffect transition="in" filter="slide(fromTop)">
                                      <p:cBhvr>
                                        <p:cTn id="27" dur="500"/>
                                        <p:tgtEl>
                                          <p:spTgt spid="4099">
                                            <p:txEl>
                                              <p:pRg st="5" end="5"/>
                                            </p:txEl>
                                          </p:spTgt>
                                        </p:tgtEl>
                                      </p:cBhvr>
                                    </p:animEffect>
                                  </p:childTnLst>
                                </p:cTn>
                              </p:par>
                            </p:childTnLst>
                          </p:cTn>
                        </p:par>
                        <p:par>
                          <p:cTn id="28" fill="hold">
                            <p:stCondLst>
                              <p:cond delay="3000"/>
                            </p:stCondLst>
                            <p:childTnLst>
                              <p:par>
                                <p:cTn id="29" presetID="12" presetClass="entr" presetSubtype="1" fill="hold" grpId="0" nodeType="after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animEffect transition="in" filter="slide(fromTop)">
                                      <p:cBhvr>
                                        <p:cTn id="31" dur="500"/>
                                        <p:tgtEl>
                                          <p:spTgt spid="4099">
                                            <p:txEl>
                                              <p:pRg st="6" end="6"/>
                                            </p:txEl>
                                          </p:spTgt>
                                        </p:tgtEl>
                                      </p:cBhvr>
                                    </p:animEffect>
                                  </p:childTnLst>
                                </p:cTn>
                              </p:par>
                            </p:childTnLst>
                          </p:cTn>
                        </p:par>
                        <p:par>
                          <p:cTn id="32" fill="hold">
                            <p:stCondLst>
                              <p:cond delay="3500"/>
                            </p:stCondLst>
                            <p:childTnLst>
                              <p:par>
                                <p:cTn id="33" presetID="12" presetClass="entr" presetSubtype="1" fill="hold" grpId="0" nodeType="afterEffect">
                                  <p:stCondLst>
                                    <p:cond delay="0"/>
                                  </p:stCondLst>
                                  <p:childTnLst>
                                    <p:set>
                                      <p:cBhvr>
                                        <p:cTn id="34" dur="1" fill="hold">
                                          <p:stCondLst>
                                            <p:cond delay="0"/>
                                          </p:stCondLst>
                                        </p:cTn>
                                        <p:tgtEl>
                                          <p:spTgt spid="4099">
                                            <p:txEl>
                                              <p:pRg st="7" end="7"/>
                                            </p:txEl>
                                          </p:spTgt>
                                        </p:tgtEl>
                                        <p:attrNameLst>
                                          <p:attrName>style.visibility</p:attrName>
                                        </p:attrNameLst>
                                      </p:cBhvr>
                                      <p:to>
                                        <p:strVal val="visible"/>
                                      </p:to>
                                    </p:set>
                                    <p:animEffect transition="in" filter="slide(fromTop)">
                                      <p:cBhvr>
                                        <p:cTn id="35" dur="500"/>
                                        <p:tgtEl>
                                          <p:spTgt spid="4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28738" y="152400"/>
            <a:ext cx="4735600" cy="620204"/>
          </a:xfrm>
        </p:spPr>
        <p:txBody>
          <a:bodyPr/>
          <a:lstStyle/>
          <a:p>
            <a:pPr algn="just"/>
            <a:r>
              <a:rPr lang="en-US" altLang="en-US" sz="2800" dirty="0">
                <a:solidFill>
                  <a:srgbClr val="C00000"/>
                </a:solidFill>
                <a:latin typeface="Arial Black" panose="020B0A04020102020204" pitchFamily="34" charset="0"/>
              </a:rPr>
              <a:t>SUBCLAVIUS</a:t>
            </a:r>
          </a:p>
        </p:txBody>
      </p:sp>
      <p:sp>
        <p:nvSpPr>
          <p:cNvPr id="4099" name="Rectangle 3"/>
          <p:cNvSpPr>
            <a:spLocks noGrp="1" noChangeArrowheads="1"/>
          </p:cNvSpPr>
          <p:nvPr>
            <p:ph sz="quarter" idx="13"/>
          </p:nvPr>
        </p:nvSpPr>
        <p:spPr>
          <a:xfrm>
            <a:off x="76200" y="152400"/>
            <a:ext cx="2971800" cy="6172200"/>
          </a:xfrm>
          <a:prstGeom prst="rect">
            <a:avLst/>
          </a:prstGeom>
        </p:spPr>
        <p:txBody>
          <a:bodyPr>
            <a:noAutofit/>
          </a:bodyPr>
          <a:lstStyle/>
          <a:p>
            <a:pPr marL="0" algn="just">
              <a:lnSpc>
                <a:spcPct val="100000"/>
              </a:lnSpc>
              <a:spcBef>
                <a:spcPts val="600"/>
              </a:spcBef>
            </a:pPr>
            <a:r>
              <a:rPr lang="en-US" altLang="en-US" cap="none" dirty="0" smtClean="0">
                <a:solidFill>
                  <a:srgbClr val="002060"/>
                </a:solidFill>
                <a:latin typeface="Arial Black" panose="020B0A04020102020204" pitchFamily="34" charset="0"/>
              </a:rPr>
              <a:t>ORIGIN – </a:t>
            </a:r>
            <a:r>
              <a:rPr lang="en-US" cap="none" dirty="0" smtClean="0">
                <a:solidFill>
                  <a:srgbClr val="002060"/>
                </a:solidFill>
                <a:latin typeface="Arial Black" panose="020B0A04020102020204" pitchFamily="34" charset="0"/>
              </a:rPr>
              <a:t>COSTOCONDRAL JUNCTION OF 1ST RIB</a:t>
            </a:r>
          </a:p>
          <a:p>
            <a:pPr marL="0" algn="just">
              <a:lnSpc>
                <a:spcPct val="100000"/>
              </a:lnSpc>
              <a:spcBef>
                <a:spcPts val="600"/>
              </a:spcBef>
            </a:pPr>
            <a:r>
              <a:rPr lang="en-US" altLang="en-US" cap="none" dirty="0" smtClean="0">
                <a:solidFill>
                  <a:srgbClr val="002060"/>
                </a:solidFill>
                <a:latin typeface="Arial Black" panose="020B0A04020102020204" pitchFamily="34" charset="0"/>
              </a:rPr>
              <a:t>INSERTION - </a:t>
            </a:r>
            <a:r>
              <a:rPr lang="en-US" cap="none" dirty="0" smtClean="0">
                <a:solidFill>
                  <a:srgbClr val="002060"/>
                </a:solidFill>
                <a:latin typeface="Arial Black" panose="020B0A04020102020204" pitchFamily="34" charset="0"/>
              </a:rPr>
              <a:t>LOWER SURFACE OF THE MIDDLE THIRD OF CLAVICLE (SUBCLAVIAN GROOVE).</a:t>
            </a:r>
            <a:endParaRPr lang="en-US" altLang="en-US" cap="none" dirty="0" smtClean="0">
              <a:solidFill>
                <a:srgbClr val="002060"/>
              </a:solidFill>
              <a:latin typeface="Arial Black" panose="020B0A04020102020204" pitchFamily="34" charset="0"/>
            </a:endParaRPr>
          </a:p>
          <a:p>
            <a:pPr marL="0" algn="just">
              <a:lnSpc>
                <a:spcPct val="100000"/>
              </a:lnSpc>
              <a:spcBef>
                <a:spcPts val="600"/>
              </a:spcBef>
            </a:pPr>
            <a:r>
              <a:rPr lang="en-US" altLang="en-US" cap="none" dirty="0" smtClean="0">
                <a:solidFill>
                  <a:srgbClr val="002060"/>
                </a:solidFill>
                <a:latin typeface="Arial Black" panose="020B0A04020102020204" pitchFamily="34" charset="0"/>
              </a:rPr>
              <a:t>ACTION: </a:t>
            </a:r>
            <a:r>
              <a:rPr lang="en-US" cap="none" dirty="0" smtClean="0">
                <a:solidFill>
                  <a:srgbClr val="002060"/>
                </a:solidFill>
                <a:latin typeface="Arial Black" panose="020B0A04020102020204" pitchFamily="34" charset="0"/>
              </a:rPr>
              <a:t>STABILIZE THE CLAVICLE DURING MOVEMENTS OF THE SHOULDER JOINT.</a:t>
            </a:r>
            <a:endParaRPr lang="en-US" altLang="en-US" cap="none" dirty="0" smtClean="0">
              <a:solidFill>
                <a:srgbClr val="002060"/>
              </a:solidFill>
              <a:latin typeface="Arial Black" panose="020B0A04020102020204" pitchFamily="34" charset="0"/>
            </a:endParaRPr>
          </a:p>
          <a:p>
            <a:pPr marL="0" algn="just" eaLnBrk="1" hangingPunct="1">
              <a:lnSpc>
                <a:spcPct val="100000"/>
              </a:lnSpc>
              <a:spcBef>
                <a:spcPts val="600"/>
              </a:spcBef>
            </a:pPr>
            <a:r>
              <a:rPr lang="en-US" altLang="en-US" cap="none" dirty="0" smtClean="0">
                <a:solidFill>
                  <a:srgbClr val="002060"/>
                </a:solidFill>
                <a:latin typeface="Arial Black" panose="020B0A04020102020204" pitchFamily="34" charset="0"/>
              </a:rPr>
              <a:t>NERVE SUPPLY: NERVE TO SUBCLAVIUS. </a:t>
            </a:r>
          </a:p>
        </p:txBody>
      </p:sp>
      <p:pic>
        <p:nvPicPr>
          <p:cNvPr id="6" name="Picture 6" descr="12_04aa"/>
          <p:cNvPicPr>
            <a:picLocks noChangeAspect="1" noChangeArrowheads="1"/>
          </p:cNvPicPr>
          <p:nvPr/>
        </p:nvPicPr>
        <p:blipFill rotWithShape="1">
          <a:blip r:embed="rId3">
            <a:extLst>
              <a:ext uri="{28A0092B-C50C-407E-A947-70E740481C1C}">
                <a14:useLocalDpi xmlns:a14="http://schemas.microsoft.com/office/drawing/2010/main" val="0"/>
              </a:ext>
            </a:extLst>
          </a:blip>
          <a:srcRect l="47241" t="9373" r="17712" b="1613"/>
          <a:stretch/>
        </p:blipFill>
        <p:spPr bwMode="auto">
          <a:xfrm>
            <a:off x="3048000" y="685800"/>
            <a:ext cx="5105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2_04aa"/>
          <p:cNvPicPr>
            <a:picLocks noChangeAspect="1" noChangeArrowheads="1"/>
          </p:cNvPicPr>
          <p:nvPr/>
        </p:nvPicPr>
        <p:blipFill rotWithShape="1">
          <a:blip r:embed="rId3">
            <a:extLst>
              <a:ext uri="{28A0092B-C50C-407E-A947-70E740481C1C}">
                <a14:useLocalDpi xmlns:a14="http://schemas.microsoft.com/office/drawing/2010/main" val="0"/>
              </a:ext>
            </a:extLst>
          </a:blip>
          <a:srcRect l="84884" t="9373" r="1487" b="1613"/>
          <a:stretch/>
        </p:blipFill>
        <p:spPr bwMode="auto">
          <a:xfrm>
            <a:off x="7391400" y="685800"/>
            <a:ext cx="1600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982449" y="63246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994118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slide(fromTop)">
                                      <p:cBhvr>
                                        <p:cTn id="7" dur="500"/>
                                        <p:tgtEl>
                                          <p:spTgt spid="4099">
                                            <p:txEl>
                                              <p:pRg st="0" end="0"/>
                                            </p:txEl>
                                          </p:spTgt>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slide(fromTop)">
                                      <p:cBhvr>
                                        <p:cTn id="11" dur="500"/>
                                        <p:tgtEl>
                                          <p:spTgt spid="4099">
                                            <p:txEl>
                                              <p:pRg st="1" end="1"/>
                                            </p:txEl>
                                          </p:spTgt>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animEffect transition="in" filter="slide(fromTop)">
                                      <p:cBhvr>
                                        <p:cTn id="15" dur="500"/>
                                        <p:tgtEl>
                                          <p:spTgt spid="4099">
                                            <p:txEl>
                                              <p:pRg st="2" end="2"/>
                                            </p:txEl>
                                          </p:spTgt>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slide(fromTop)">
                                      <p:cBhvr>
                                        <p:cTn id="19" dur="5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43400" y="134112"/>
            <a:ext cx="4735600" cy="620204"/>
          </a:xfrm>
        </p:spPr>
        <p:txBody>
          <a:bodyPr/>
          <a:lstStyle/>
          <a:p>
            <a:pPr marL="320040" indent="-320040" eaLnBrk="1" fontAlgn="auto" hangingPunct="1">
              <a:spcAft>
                <a:spcPts val="0"/>
              </a:spcAft>
              <a:buClr>
                <a:schemeClr val="accent6">
                  <a:lumMod val="75000"/>
                </a:schemeClr>
              </a:buClr>
              <a:defRPr/>
            </a:pPr>
            <a:r>
              <a:rPr lang="en-US" altLang="en-US" sz="2800" dirty="0" smtClean="0">
                <a:solidFill>
                  <a:srgbClr val="C00000"/>
                </a:solidFill>
                <a:latin typeface="Arial Black" panose="020B0A04020102020204" pitchFamily="34" charset="0"/>
              </a:rPr>
              <a:t>SERRATUS ANTERIOR</a:t>
            </a:r>
          </a:p>
        </p:txBody>
      </p:sp>
      <p:sp>
        <p:nvSpPr>
          <p:cNvPr id="4099" name="Rectangle 3"/>
          <p:cNvSpPr>
            <a:spLocks noGrp="1" noChangeArrowheads="1"/>
          </p:cNvSpPr>
          <p:nvPr>
            <p:ph sz="quarter" idx="13"/>
          </p:nvPr>
        </p:nvSpPr>
        <p:spPr>
          <a:xfrm>
            <a:off x="76200" y="76200"/>
            <a:ext cx="3352800" cy="6647688"/>
          </a:xfrm>
          <a:prstGeom prst="rect">
            <a:avLst/>
          </a:prstGeom>
        </p:spPr>
        <p:txBody>
          <a:bodyPr>
            <a:noAutofit/>
          </a:bodyPr>
          <a:lstStyle/>
          <a:p>
            <a:pPr marL="0">
              <a:lnSpc>
                <a:spcPct val="100000"/>
              </a:lnSpc>
              <a:spcBef>
                <a:spcPts val="600"/>
              </a:spcBef>
            </a:pPr>
            <a:r>
              <a:rPr lang="en-US" altLang="en-US" sz="1800" dirty="0" smtClean="0">
                <a:solidFill>
                  <a:srgbClr val="002060"/>
                </a:solidFill>
                <a:latin typeface="Arial Black" panose="020B0A04020102020204" pitchFamily="34" charset="0"/>
              </a:rPr>
              <a:t>Origin – as 8 digits -</a:t>
            </a:r>
            <a:r>
              <a:rPr lang="en-US" sz="1800" dirty="0" smtClean="0">
                <a:solidFill>
                  <a:srgbClr val="002060"/>
                </a:solidFill>
                <a:latin typeface="Arial Black" panose="020B0A04020102020204" pitchFamily="34" charset="0"/>
              </a:rPr>
              <a:t>originates </a:t>
            </a:r>
            <a:r>
              <a:rPr lang="en-US" sz="1800" dirty="0">
                <a:solidFill>
                  <a:srgbClr val="002060"/>
                </a:solidFill>
                <a:latin typeface="Arial Black" panose="020B0A04020102020204" pitchFamily="34" charset="0"/>
              </a:rPr>
              <a:t>at the side of the chest from the upper 8 or 9 </a:t>
            </a:r>
            <a:r>
              <a:rPr lang="en-US" sz="1800" dirty="0" smtClean="0">
                <a:solidFill>
                  <a:srgbClr val="002060"/>
                </a:solidFill>
                <a:latin typeface="Arial Black" panose="020B0A04020102020204" pitchFamily="34" charset="0"/>
              </a:rPr>
              <a:t>ribs.</a:t>
            </a:r>
          </a:p>
          <a:p>
            <a:pPr marL="0">
              <a:lnSpc>
                <a:spcPct val="100000"/>
              </a:lnSpc>
              <a:spcBef>
                <a:spcPts val="600"/>
              </a:spcBef>
            </a:pPr>
            <a:r>
              <a:rPr lang="en-US" altLang="en-US" sz="1800" dirty="0" smtClean="0">
                <a:solidFill>
                  <a:srgbClr val="002060"/>
                </a:solidFill>
                <a:latin typeface="Arial Black" panose="020B0A04020102020204" pitchFamily="34" charset="0"/>
              </a:rPr>
              <a:t>Insertion - </a:t>
            </a:r>
            <a:r>
              <a:rPr lang="en-US" sz="1800" dirty="0">
                <a:solidFill>
                  <a:srgbClr val="002060"/>
                </a:solidFill>
                <a:latin typeface="Arial Black" panose="020B0A04020102020204" pitchFamily="34" charset="0"/>
              </a:rPr>
              <a:t>entire length of the </a:t>
            </a:r>
            <a:r>
              <a:rPr lang="en-US" sz="1800" dirty="0" smtClean="0">
                <a:solidFill>
                  <a:srgbClr val="002060"/>
                </a:solidFill>
                <a:latin typeface="Arial Black" panose="020B0A04020102020204" pitchFamily="34" charset="0"/>
              </a:rPr>
              <a:t>costal </a:t>
            </a:r>
            <a:r>
              <a:rPr lang="en-US" sz="1800" dirty="0">
                <a:solidFill>
                  <a:srgbClr val="002060"/>
                </a:solidFill>
                <a:latin typeface="Arial Black" panose="020B0A04020102020204" pitchFamily="34" charset="0"/>
              </a:rPr>
              <a:t>aspect of the medial border of the scapula</a:t>
            </a:r>
            <a:r>
              <a:rPr lang="en-US" sz="1800" dirty="0" smtClean="0">
                <a:solidFill>
                  <a:srgbClr val="002060"/>
                </a:solidFill>
                <a:latin typeface="Arial Black" panose="020B0A04020102020204" pitchFamily="34" charset="0"/>
              </a:rPr>
              <a:t>.</a:t>
            </a:r>
            <a:endParaRPr lang="en-US" altLang="en-US" sz="1800" dirty="0" smtClean="0">
              <a:solidFill>
                <a:srgbClr val="002060"/>
              </a:solidFill>
              <a:latin typeface="Arial Black" panose="020B0A04020102020204" pitchFamily="34" charset="0"/>
            </a:endParaRPr>
          </a:p>
          <a:p>
            <a:pPr marL="0" eaLnBrk="1" hangingPunct="1">
              <a:lnSpc>
                <a:spcPct val="100000"/>
              </a:lnSpc>
              <a:spcBef>
                <a:spcPts val="600"/>
              </a:spcBef>
            </a:pPr>
            <a:r>
              <a:rPr lang="en-US" altLang="en-US" sz="1800" dirty="0" smtClean="0">
                <a:solidFill>
                  <a:srgbClr val="002060"/>
                </a:solidFill>
                <a:latin typeface="Arial Black" panose="020B0A04020102020204" pitchFamily="34" charset="0"/>
              </a:rPr>
              <a:t>Nerve supply: (Nerve to serratus anterior C5, C6, C7) long thoracic nerve.</a:t>
            </a:r>
          </a:p>
          <a:p>
            <a:pPr marL="0" eaLnBrk="1" hangingPunct="1">
              <a:lnSpc>
                <a:spcPct val="100000"/>
              </a:lnSpc>
              <a:spcBef>
                <a:spcPts val="600"/>
              </a:spcBef>
            </a:pPr>
            <a:r>
              <a:rPr lang="en-US" altLang="en-US" sz="1800" dirty="0" smtClean="0">
                <a:solidFill>
                  <a:srgbClr val="002060"/>
                </a:solidFill>
                <a:latin typeface="Arial Black" panose="020B0A04020102020204" pitchFamily="34" charset="0"/>
              </a:rPr>
              <a:t>Action: Rotates the scapula laterally and upwards. </a:t>
            </a:r>
          </a:p>
          <a:p>
            <a:pPr marL="0" eaLnBrk="1" hangingPunct="1">
              <a:lnSpc>
                <a:spcPct val="100000"/>
              </a:lnSpc>
              <a:spcBef>
                <a:spcPts val="600"/>
              </a:spcBef>
            </a:pPr>
            <a:r>
              <a:rPr lang="en-US" altLang="en-US" sz="1800" dirty="0" smtClean="0">
                <a:solidFill>
                  <a:srgbClr val="002060"/>
                </a:solidFill>
                <a:latin typeface="Arial Black" panose="020B0A04020102020204" pitchFamily="34" charset="0"/>
              </a:rPr>
              <a:t>Powerful protractor of scapula in pushing and punching(Boxer’s muscle). </a:t>
            </a:r>
          </a:p>
        </p:txBody>
      </p:sp>
      <p:pic>
        <p:nvPicPr>
          <p:cNvPr id="5" name="Picture 4"/>
          <p:cNvPicPr>
            <a:picLocks noChangeAspect="1"/>
          </p:cNvPicPr>
          <p:nvPr/>
        </p:nvPicPr>
        <p:blipFill rotWithShape="1">
          <a:blip r:embed="rId3"/>
          <a:srcRect l="3334" t="1302" r="2221" b="7588"/>
          <a:stretch/>
        </p:blipFill>
        <p:spPr>
          <a:xfrm>
            <a:off x="3429000" y="754316"/>
            <a:ext cx="5689510" cy="6027484"/>
          </a:xfrm>
          <a:prstGeom prst="rect">
            <a:avLst/>
          </a:prstGeom>
        </p:spPr>
      </p:pic>
      <p:sp>
        <p:nvSpPr>
          <p:cNvPr id="9" name="TextBox 8"/>
          <p:cNvSpPr txBox="1"/>
          <p:nvPr/>
        </p:nvSpPr>
        <p:spPr>
          <a:xfrm>
            <a:off x="7162800" y="64008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942677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slide(fromTop)">
                                      <p:cBhvr>
                                        <p:cTn id="7" dur="500"/>
                                        <p:tgtEl>
                                          <p:spTgt spid="4099">
                                            <p:txEl>
                                              <p:pRg st="0" end="0"/>
                                            </p:txEl>
                                          </p:spTgt>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slide(fromTop)">
                                      <p:cBhvr>
                                        <p:cTn id="11" dur="500"/>
                                        <p:tgtEl>
                                          <p:spTgt spid="4099">
                                            <p:txEl>
                                              <p:pRg st="1" end="1"/>
                                            </p:txEl>
                                          </p:spTgt>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animEffect transition="in" filter="slide(fromTop)">
                                      <p:cBhvr>
                                        <p:cTn id="15" dur="500"/>
                                        <p:tgtEl>
                                          <p:spTgt spid="4099">
                                            <p:txEl>
                                              <p:pRg st="2" end="2"/>
                                            </p:txEl>
                                          </p:spTgt>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slide(fromTop)">
                                      <p:cBhvr>
                                        <p:cTn id="19" dur="500"/>
                                        <p:tgtEl>
                                          <p:spTgt spid="4099">
                                            <p:txEl>
                                              <p:pRg st="3" end="3"/>
                                            </p:txEl>
                                          </p:spTgt>
                                        </p:tgtEl>
                                      </p:cBhvr>
                                    </p:animEffect>
                                  </p:childTnLst>
                                </p:cTn>
                              </p:par>
                            </p:childTnLst>
                          </p:cTn>
                        </p:par>
                        <p:par>
                          <p:cTn id="20" fill="hold">
                            <p:stCondLst>
                              <p:cond delay="2000"/>
                            </p:stCondLst>
                            <p:childTnLst>
                              <p:par>
                                <p:cTn id="21" presetID="12" presetClass="entr" presetSubtype="1" fill="hold" grpId="0" nodeType="after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slide(fromTop)">
                                      <p:cBhvr>
                                        <p:cTn id="23"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01674"/>
          </a:xfrm>
        </p:spPr>
        <p:txBody>
          <a:bodyPr>
            <a:normAutofit fontScale="90000"/>
          </a:bodyPr>
          <a:lstStyle/>
          <a:p>
            <a:r>
              <a:rPr lang="en-US" dirty="0" smtClean="0">
                <a:solidFill>
                  <a:srgbClr val="C00000"/>
                </a:solidFill>
                <a:latin typeface="Arial Black" panose="020B0A04020102020204" pitchFamily="34" charset="0"/>
              </a:rPr>
              <a:t>COMPETENCIES  : AN 8.1, 8.2, 9.1 </a:t>
            </a:r>
            <a:endParaRPr lang="en-IN" dirty="0">
              <a:solidFill>
                <a:srgbClr val="C00000"/>
              </a:solidFill>
              <a:latin typeface="Arial Black" panose="020B0A04020102020204" pitchFamily="34" charset="0"/>
            </a:endParaRPr>
          </a:p>
        </p:txBody>
      </p:sp>
      <p:sp>
        <p:nvSpPr>
          <p:cNvPr id="3" name="Content Placeholder 2"/>
          <p:cNvSpPr>
            <a:spLocks noGrp="1"/>
          </p:cNvSpPr>
          <p:nvPr>
            <p:ph sz="quarter" idx="13"/>
          </p:nvPr>
        </p:nvSpPr>
        <p:spPr>
          <a:xfrm>
            <a:off x="304800" y="2133600"/>
            <a:ext cx="8534400" cy="4343399"/>
          </a:xfrm>
          <a:prstGeom prst="rect">
            <a:avLst/>
          </a:prstGeom>
        </p:spPr>
        <p:txBody>
          <a:bodyPr>
            <a:normAutofit lnSpcReduction="10000"/>
          </a:bodyPr>
          <a:lstStyle/>
          <a:p>
            <a:r>
              <a:rPr lang="en-US" sz="2400" dirty="0" smtClean="0">
                <a:solidFill>
                  <a:srgbClr val="C00000"/>
                </a:solidFill>
                <a:latin typeface="Arial Black" panose="020B0A04020102020204" pitchFamily="34" charset="0"/>
              </a:rPr>
              <a:t>SPECIFIC LEARNING OBJECTIVES:</a:t>
            </a:r>
          </a:p>
          <a:p>
            <a:endParaRPr lang="en-US" sz="2400" dirty="0" smtClean="0">
              <a:solidFill>
                <a:srgbClr val="002060"/>
              </a:solidFill>
              <a:latin typeface="Arial Black" panose="020B0A04020102020204" pitchFamily="34" charset="0"/>
            </a:endParaRPr>
          </a:p>
          <a:p>
            <a:pPr marL="0" indent="0">
              <a:buNone/>
            </a:pPr>
            <a:r>
              <a:rPr lang="en-US" dirty="0" smtClean="0">
                <a:solidFill>
                  <a:srgbClr val="002060"/>
                </a:solidFill>
                <a:latin typeface="Arial Black" panose="020B0A04020102020204" pitchFamily="34" charset="0"/>
              </a:rPr>
              <a:t>At the end of the class the student must be able to understand the following</a:t>
            </a:r>
          </a:p>
          <a:p>
            <a:pPr marL="0" indent="0">
              <a:buNone/>
            </a:pPr>
            <a:endParaRPr lang="en-US" dirty="0" smtClean="0">
              <a:solidFill>
                <a:srgbClr val="002060"/>
              </a:solidFill>
              <a:latin typeface="Arial Black" panose="020B0A04020102020204" pitchFamily="34" charset="0"/>
            </a:endParaRPr>
          </a:p>
          <a:p>
            <a:pPr>
              <a:buFont typeface="Courier New" panose="02070309020205020404" pitchFamily="49" charset="0"/>
              <a:buChar char="o"/>
            </a:pPr>
            <a:r>
              <a:rPr lang="en-US" dirty="0" smtClean="0">
                <a:solidFill>
                  <a:srgbClr val="002060"/>
                </a:solidFill>
                <a:latin typeface="Arial Black" panose="020B0A04020102020204" pitchFamily="34" charset="0"/>
              </a:rPr>
              <a:t>Parts of Upper limb</a:t>
            </a:r>
          </a:p>
          <a:p>
            <a:pPr>
              <a:buFont typeface="Courier New" panose="02070309020205020404" pitchFamily="49" charset="0"/>
              <a:buChar char="o"/>
            </a:pPr>
            <a:r>
              <a:rPr lang="en-US" dirty="0" smtClean="0">
                <a:solidFill>
                  <a:srgbClr val="002060"/>
                </a:solidFill>
                <a:latin typeface="Arial Black" panose="020B0A04020102020204" pitchFamily="34" charset="0"/>
              </a:rPr>
              <a:t>Bone and joints forming it</a:t>
            </a:r>
          </a:p>
          <a:p>
            <a:pPr>
              <a:buFont typeface="Courier New" panose="02070309020205020404" pitchFamily="49" charset="0"/>
              <a:buChar char="o"/>
            </a:pPr>
            <a:r>
              <a:rPr lang="en-US" dirty="0" smtClean="0">
                <a:solidFill>
                  <a:srgbClr val="002060"/>
                </a:solidFill>
                <a:latin typeface="Arial Black" panose="020B0A04020102020204" pitchFamily="34" charset="0"/>
              </a:rPr>
              <a:t>Origin, insertion, nerve supply and action of Pectoralis Major, Pectoralis Minor, Subclavius and Serratus Anterior.</a:t>
            </a:r>
            <a:endParaRPr lang="en-US" dirty="0">
              <a:solidFill>
                <a:srgbClr val="002060"/>
              </a:solidFill>
              <a:latin typeface="Arial Black" panose="020B0A04020102020204" pitchFamily="34" charset="0"/>
            </a:endParaRPr>
          </a:p>
          <a:p>
            <a:endParaRPr lang="en-US" dirty="0" smtClean="0">
              <a:solidFill>
                <a:srgbClr val="002060"/>
              </a:solidFill>
              <a:latin typeface="Arial Black" panose="020B0A04020102020204" pitchFamily="34" charset="0"/>
            </a:endParaRPr>
          </a:p>
          <a:p>
            <a:endParaRPr lang="en-US" dirty="0">
              <a:solidFill>
                <a:srgbClr val="002060"/>
              </a:solidFill>
              <a:latin typeface="Arial Black" panose="020B0A04020102020204" pitchFamily="34" charset="0"/>
            </a:endParaRPr>
          </a:p>
          <a:p>
            <a:endParaRPr lang="en-IN" dirty="0">
              <a:solidFill>
                <a:srgbClr val="00206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4F2E2885-2AA5-4CF6-A14B-A3720E58A3FE}" type="slidenum">
              <a:rPr lang="en-US" altLang="en-US" smtClean="0"/>
              <a:pPr/>
              <a:t>2</a:t>
            </a:fld>
            <a:endParaRPr lang="en-US" altLang="en-US"/>
          </a:p>
        </p:txBody>
      </p:sp>
    </p:spTree>
    <p:extLst>
      <p:ext uri="{BB962C8B-B14F-4D97-AF65-F5344CB8AC3E}">
        <p14:creationId xmlns:p14="http://schemas.microsoft.com/office/powerpoint/2010/main" val="89111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0"/>
            <a:ext cx="6781800" cy="914400"/>
          </a:xfrm>
        </p:spPr>
        <p:txBody>
          <a:bodyPr>
            <a:normAutofit/>
          </a:bodyPr>
          <a:lstStyle/>
          <a:p>
            <a:r>
              <a:rPr lang="en-US" sz="3600" dirty="0" smtClean="0">
                <a:solidFill>
                  <a:srgbClr val="C00000"/>
                </a:solidFill>
                <a:latin typeface="Arial Black" panose="020B0A04020102020204" pitchFamily="34" charset="0"/>
              </a:rPr>
              <a:t>CLINICAL SIGNIFICANCE</a:t>
            </a:r>
            <a:endParaRPr lang="en-IN" sz="3600" dirty="0">
              <a:solidFill>
                <a:srgbClr val="C0000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4F2E2885-2AA5-4CF6-A14B-A3720E58A3FE}" type="slidenum">
              <a:rPr lang="en-US" altLang="en-US" smtClean="0"/>
              <a:pPr/>
              <a:t>20</a:t>
            </a:fld>
            <a:endParaRPr lang="en-US" altLang="en-US"/>
          </a:p>
        </p:txBody>
      </p:sp>
    </p:spTree>
    <p:extLst>
      <p:ext uri="{BB962C8B-B14F-4D97-AF65-F5344CB8AC3E}">
        <p14:creationId xmlns:p14="http://schemas.microsoft.com/office/powerpoint/2010/main" val="580131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143000"/>
          </a:xfrm>
        </p:spPr>
        <p:txBody>
          <a:bodyPr>
            <a:normAutofit/>
          </a:bodyPr>
          <a:lstStyle/>
          <a:p>
            <a:pPr algn="ctr"/>
            <a:r>
              <a:rPr lang="en-IN" dirty="0" smtClean="0">
                <a:solidFill>
                  <a:srgbClr val="C00000"/>
                </a:solidFill>
                <a:latin typeface="Arial Black" panose="020B0A04020102020204" pitchFamily="34" charset="0"/>
              </a:rPr>
              <a:t>CONGENITAL ANOMALY  PECTORALIS MAJOR </a:t>
            </a:r>
            <a:endParaRPr lang="en-IN" dirty="0">
              <a:solidFill>
                <a:srgbClr val="C00000"/>
              </a:solidFill>
              <a:latin typeface="Arial Black" panose="020B0A04020102020204" pitchFamily="34" charset="0"/>
            </a:endParaRPr>
          </a:p>
        </p:txBody>
      </p:sp>
      <p:sp>
        <p:nvSpPr>
          <p:cNvPr id="3" name="Content Placeholder 2"/>
          <p:cNvSpPr>
            <a:spLocks noGrp="1"/>
          </p:cNvSpPr>
          <p:nvPr>
            <p:ph sz="quarter" idx="13"/>
          </p:nvPr>
        </p:nvSpPr>
        <p:spPr>
          <a:xfrm>
            <a:off x="76200" y="1143000"/>
            <a:ext cx="3505200" cy="5578476"/>
          </a:xfrm>
          <a:prstGeom prst="rect">
            <a:avLst/>
          </a:prstGeom>
        </p:spPr>
        <p:txBody>
          <a:bodyPr>
            <a:noAutofit/>
          </a:bodyPr>
          <a:lstStyle/>
          <a:p>
            <a:pPr marL="0">
              <a:lnSpc>
                <a:spcPct val="100000"/>
              </a:lnSpc>
              <a:spcBef>
                <a:spcPts val="600"/>
              </a:spcBef>
            </a:pPr>
            <a:r>
              <a:rPr lang="en-US" sz="2800" cap="none" dirty="0" smtClean="0">
                <a:solidFill>
                  <a:srgbClr val="002060"/>
                </a:solidFill>
                <a:latin typeface="Arial Black" panose="020B0A04020102020204" pitchFamily="34" charset="0"/>
              </a:rPr>
              <a:t>Occasionally, the </a:t>
            </a:r>
            <a:r>
              <a:rPr lang="en-US" sz="2800" cap="none" dirty="0" err="1" smtClean="0">
                <a:solidFill>
                  <a:srgbClr val="002060"/>
                </a:solidFill>
                <a:latin typeface="Arial Black" panose="020B0A04020102020204" pitchFamily="34" charset="0"/>
              </a:rPr>
              <a:t>sternocostal</a:t>
            </a:r>
            <a:r>
              <a:rPr lang="en-US" sz="2800" cap="none" dirty="0" smtClean="0">
                <a:solidFill>
                  <a:srgbClr val="002060"/>
                </a:solidFill>
                <a:latin typeface="Arial Black" panose="020B0A04020102020204" pitchFamily="34" charset="0"/>
              </a:rPr>
              <a:t> part of pectoralis major is absent at birth. </a:t>
            </a:r>
          </a:p>
          <a:p>
            <a:pPr marL="0">
              <a:lnSpc>
                <a:spcPct val="100000"/>
              </a:lnSpc>
              <a:spcBef>
                <a:spcPts val="600"/>
              </a:spcBef>
            </a:pPr>
            <a:endParaRPr lang="en-US" sz="2800" cap="none" dirty="0" smtClean="0">
              <a:solidFill>
                <a:srgbClr val="002060"/>
              </a:solidFill>
              <a:latin typeface="Arial Black" panose="020B0A04020102020204" pitchFamily="34" charset="0"/>
            </a:endParaRPr>
          </a:p>
          <a:p>
            <a:pPr marL="0">
              <a:lnSpc>
                <a:spcPct val="100000"/>
              </a:lnSpc>
              <a:spcBef>
                <a:spcPts val="600"/>
              </a:spcBef>
            </a:pPr>
            <a:r>
              <a:rPr lang="en-US" sz="2800" cap="none" dirty="0" smtClean="0">
                <a:solidFill>
                  <a:srgbClr val="002060"/>
                </a:solidFill>
                <a:latin typeface="Arial Black" panose="020B0A04020102020204" pitchFamily="34" charset="0"/>
              </a:rPr>
              <a:t>Leads to weakness in adduction and medial rotation of arm. </a:t>
            </a:r>
            <a:endParaRPr lang="en-IN" sz="2800" cap="none" dirty="0">
              <a:solidFill>
                <a:srgbClr val="00206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4F2E2885-2AA5-4CF6-A14B-A3720E58A3FE}" type="slidenum">
              <a:rPr lang="en-US" altLang="en-US" smtClean="0"/>
              <a:pPr/>
              <a:t>21</a:t>
            </a:fld>
            <a:endParaRPr lang="en-US" altLang="en-US"/>
          </a:p>
        </p:txBody>
      </p:sp>
      <p:pic>
        <p:nvPicPr>
          <p:cNvPr id="4" name="Picture 3"/>
          <p:cNvPicPr>
            <a:picLocks noChangeAspect="1"/>
          </p:cNvPicPr>
          <p:nvPr/>
        </p:nvPicPr>
        <p:blipFill rotWithShape="1">
          <a:blip r:embed="rId2"/>
          <a:srcRect l="1667" t="4265" r="50833" b="2789"/>
          <a:stretch/>
        </p:blipFill>
        <p:spPr>
          <a:xfrm>
            <a:off x="3733800" y="1129553"/>
            <a:ext cx="5238750" cy="5621755"/>
          </a:xfrm>
          <a:prstGeom prst="rect">
            <a:avLst/>
          </a:prstGeom>
        </p:spPr>
      </p:pic>
    </p:spTree>
    <p:extLst>
      <p:ext uri="{BB962C8B-B14F-4D97-AF65-F5344CB8AC3E}">
        <p14:creationId xmlns:p14="http://schemas.microsoft.com/office/powerpoint/2010/main" val="372538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990600"/>
          </a:xfrm>
        </p:spPr>
        <p:txBody>
          <a:bodyPr>
            <a:normAutofit fontScale="90000"/>
          </a:bodyPr>
          <a:lstStyle/>
          <a:p>
            <a:pPr algn="ctr"/>
            <a:r>
              <a:rPr lang="en-US" dirty="0" smtClean="0">
                <a:solidFill>
                  <a:srgbClr val="C00000"/>
                </a:solidFill>
                <a:latin typeface="Arial Black" panose="020B0A04020102020204" pitchFamily="34" charset="0"/>
              </a:rPr>
              <a:t>PARALYSIS OF SERRATUS ANTERIOR  WINGING OF SCAPULA </a:t>
            </a:r>
            <a:endParaRPr lang="en-IN" dirty="0">
              <a:solidFill>
                <a:srgbClr val="C00000"/>
              </a:solidFill>
              <a:latin typeface="Arial Black" panose="020B0A04020102020204" pitchFamily="34" charset="0"/>
            </a:endParaRPr>
          </a:p>
        </p:txBody>
      </p:sp>
      <p:sp>
        <p:nvSpPr>
          <p:cNvPr id="3" name="Content Placeholder 2"/>
          <p:cNvSpPr>
            <a:spLocks noGrp="1"/>
          </p:cNvSpPr>
          <p:nvPr>
            <p:ph sz="quarter" idx="13"/>
          </p:nvPr>
        </p:nvSpPr>
        <p:spPr>
          <a:xfrm>
            <a:off x="76200" y="990600"/>
            <a:ext cx="3810000" cy="5715000"/>
          </a:xfrm>
          <a:prstGeom prst="rect">
            <a:avLst/>
          </a:prstGeom>
        </p:spPr>
        <p:txBody>
          <a:bodyPr>
            <a:noAutofit/>
          </a:bodyPr>
          <a:lstStyle/>
          <a:p>
            <a:pPr marL="0">
              <a:lnSpc>
                <a:spcPct val="100000"/>
              </a:lnSpc>
              <a:spcBef>
                <a:spcPts val="600"/>
              </a:spcBef>
            </a:pPr>
            <a:r>
              <a:rPr lang="en-US" sz="2200" cap="none" dirty="0" smtClean="0">
                <a:solidFill>
                  <a:srgbClr val="002060"/>
                </a:solidFill>
                <a:latin typeface="Arial Black" panose="020B0A04020102020204" pitchFamily="34" charset="0"/>
              </a:rPr>
              <a:t>Following an injury to long thoracic nerve by stab injury or removal of breast tumor.</a:t>
            </a:r>
          </a:p>
          <a:p>
            <a:pPr marL="0" indent="0">
              <a:lnSpc>
                <a:spcPct val="100000"/>
              </a:lnSpc>
              <a:spcBef>
                <a:spcPts val="600"/>
              </a:spcBef>
              <a:buNone/>
            </a:pPr>
            <a:r>
              <a:rPr lang="en-US" sz="2200" cap="none" dirty="0" smtClean="0">
                <a:solidFill>
                  <a:srgbClr val="002060"/>
                </a:solidFill>
                <a:latin typeface="Arial Black" panose="020B0A04020102020204" pitchFamily="34" charset="0"/>
              </a:rPr>
              <a:t>Effects : </a:t>
            </a:r>
          </a:p>
          <a:p>
            <a:pPr marL="0">
              <a:lnSpc>
                <a:spcPct val="100000"/>
              </a:lnSpc>
              <a:spcBef>
                <a:spcPts val="600"/>
              </a:spcBef>
            </a:pPr>
            <a:r>
              <a:rPr lang="en-US" sz="2200" cap="none" dirty="0" smtClean="0">
                <a:solidFill>
                  <a:srgbClr val="002060"/>
                </a:solidFill>
                <a:latin typeface="Arial Black" panose="020B0A04020102020204" pitchFamily="34" charset="0"/>
              </a:rPr>
              <a:t>Protraction of the scapula is weakened. </a:t>
            </a:r>
          </a:p>
          <a:p>
            <a:pPr marL="0">
              <a:lnSpc>
                <a:spcPct val="100000"/>
              </a:lnSpc>
              <a:spcBef>
                <a:spcPts val="600"/>
              </a:spcBef>
            </a:pPr>
            <a:r>
              <a:rPr lang="en-US" sz="2200" cap="none" dirty="0" smtClean="0">
                <a:solidFill>
                  <a:srgbClr val="002060"/>
                </a:solidFill>
                <a:latin typeface="Arial Black" panose="020B0A04020102020204" pitchFamily="34" charset="0"/>
              </a:rPr>
              <a:t>Inferior angle and medial border of the scapula become unduly prominent and look like a wing, when the patient pushes his hands against the wall, the clinical condition is “winging of scapula”. </a:t>
            </a:r>
          </a:p>
          <a:p>
            <a:pPr marL="0">
              <a:lnSpc>
                <a:spcPct val="100000"/>
              </a:lnSpc>
              <a:spcBef>
                <a:spcPts val="600"/>
              </a:spcBef>
            </a:pPr>
            <a:endParaRPr lang="en-US" sz="2200" cap="none" dirty="0" smtClean="0">
              <a:solidFill>
                <a:srgbClr val="002060"/>
              </a:solidFill>
              <a:latin typeface="Arial Black" panose="020B0A04020102020204" pitchFamily="34" charset="0"/>
            </a:endParaRPr>
          </a:p>
          <a:p>
            <a:pPr marL="0">
              <a:lnSpc>
                <a:spcPct val="100000"/>
              </a:lnSpc>
              <a:spcBef>
                <a:spcPts val="600"/>
              </a:spcBef>
            </a:pPr>
            <a:endParaRPr lang="en-IN" sz="2200" cap="none" dirty="0">
              <a:solidFill>
                <a:srgbClr val="00206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4F2E2885-2AA5-4CF6-A14B-A3720E58A3FE}" type="slidenum">
              <a:rPr lang="en-US" altLang="en-US" smtClean="0"/>
              <a:pPr/>
              <a:t>22</a:t>
            </a:fld>
            <a:endParaRPr lang="en-US" altLang="en-US"/>
          </a:p>
        </p:txBody>
      </p:sp>
      <p:pic>
        <p:nvPicPr>
          <p:cNvPr id="4" name="Picture 3"/>
          <p:cNvPicPr>
            <a:picLocks noChangeAspect="1"/>
          </p:cNvPicPr>
          <p:nvPr/>
        </p:nvPicPr>
        <p:blipFill>
          <a:blip r:embed="rId2"/>
          <a:stretch>
            <a:fillRect/>
          </a:stretch>
        </p:blipFill>
        <p:spPr>
          <a:xfrm>
            <a:off x="3826795" y="1749332"/>
            <a:ext cx="5224210" cy="3505200"/>
          </a:xfrm>
          <a:prstGeom prst="rect">
            <a:avLst/>
          </a:prstGeom>
        </p:spPr>
      </p:pic>
    </p:spTree>
    <p:extLst>
      <p:ext uri="{BB962C8B-B14F-4D97-AF65-F5344CB8AC3E}">
        <p14:creationId xmlns:p14="http://schemas.microsoft.com/office/powerpoint/2010/main" val="424110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4114800"/>
            <a:ext cx="3886200" cy="1981200"/>
          </a:xfrm>
        </p:spPr>
        <p:txBody>
          <a:bodyPr/>
          <a:lstStyle/>
          <a:p>
            <a:pPr eaLnBrk="1" hangingPunct="1">
              <a:defRPr/>
            </a:pPr>
            <a:r>
              <a:rPr lang="en-US" sz="8800" dirty="0" smtClean="0">
                <a:solidFill>
                  <a:srgbClr val="002060"/>
                </a:solidFill>
                <a:latin typeface="Arial Black" panose="020B0A04020102020204" pitchFamily="34" charset="0"/>
              </a:rPr>
              <a:t>END</a:t>
            </a:r>
            <a:endParaRPr lang="en-US" sz="8800" dirty="0">
              <a:solidFill>
                <a:srgbClr val="002060"/>
              </a:solidFill>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5715000"/>
            <a:ext cx="4419601" cy="1066800"/>
          </a:xfrm>
        </p:spPr>
        <p:txBody>
          <a:bodyPr>
            <a:normAutofit/>
          </a:bodyPr>
          <a:lstStyle/>
          <a:p>
            <a:pPr algn="r"/>
            <a:r>
              <a:rPr lang="en-US" sz="3200" dirty="0">
                <a:solidFill>
                  <a:srgbClr val="C00000"/>
                </a:solidFill>
                <a:latin typeface="Arial Black" pitchFamily="34" charset="0"/>
              </a:rPr>
              <a:t>UPPER </a:t>
            </a:r>
            <a:r>
              <a:rPr lang="en-US" sz="3200" dirty="0" smtClean="0">
                <a:solidFill>
                  <a:srgbClr val="C00000"/>
                </a:solidFill>
                <a:latin typeface="Arial Black" pitchFamily="34" charset="0"/>
              </a:rPr>
              <a:t>LIMB--- </a:t>
            </a:r>
            <a:br>
              <a:rPr lang="en-US" sz="3200" dirty="0" smtClean="0">
                <a:solidFill>
                  <a:srgbClr val="C00000"/>
                </a:solidFill>
                <a:latin typeface="Arial Black" pitchFamily="34" charset="0"/>
              </a:rPr>
            </a:br>
            <a:r>
              <a:rPr lang="en-US" sz="3200" dirty="0" smtClean="0">
                <a:solidFill>
                  <a:srgbClr val="C00000"/>
                </a:solidFill>
                <a:latin typeface="Arial Black" pitchFamily="34" charset="0"/>
              </a:rPr>
              <a:t>Introduction</a:t>
            </a:r>
            <a:endParaRPr lang="en-US" sz="3200" dirty="0">
              <a:solidFill>
                <a:srgbClr val="C00000"/>
              </a:solidFill>
              <a:latin typeface="Arial Black" pitchFamily="34" charset="0"/>
            </a:endParaRPr>
          </a:p>
        </p:txBody>
      </p:sp>
      <p:sp>
        <p:nvSpPr>
          <p:cNvPr id="3" name="Content Placeholder 2"/>
          <p:cNvSpPr>
            <a:spLocks noGrp="1"/>
          </p:cNvSpPr>
          <p:nvPr>
            <p:ph sz="quarter" idx="13"/>
          </p:nvPr>
        </p:nvSpPr>
        <p:spPr>
          <a:xfrm>
            <a:off x="4572000" y="76200"/>
            <a:ext cx="4419600" cy="5638800"/>
          </a:xfrm>
          <a:prstGeom prst="rect">
            <a:avLst/>
          </a:prstGeom>
        </p:spPr>
        <p:txBody>
          <a:bodyPr>
            <a:noAutofit/>
          </a:bodyPr>
          <a:lstStyle/>
          <a:p>
            <a:r>
              <a:rPr lang="en-US" sz="1500" dirty="0" smtClean="0">
                <a:solidFill>
                  <a:srgbClr val="002060"/>
                </a:solidFill>
                <a:latin typeface="Arial Black" panose="020B0A04020102020204" pitchFamily="34" charset="0"/>
              </a:rPr>
              <a:t>The upper limb is the organ for prehensile activities in Human.</a:t>
            </a:r>
          </a:p>
          <a:p>
            <a:r>
              <a:rPr lang="en-US" sz="1500" dirty="0" smtClean="0">
                <a:solidFill>
                  <a:srgbClr val="002060"/>
                </a:solidFill>
                <a:latin typeface="Arial Black" panose="020B0A04020102020204" pitchFamily="34" charset="0"/>
              </a:rPr>
              <a:t>All the terrestrial vertebrates possess four limbs.</a:t>
            </a:r>
          </a:p>
          <a:p>
            <a:r>
              <a:rPr lang="en-US" sz="1500" dirty="0" smtClean="0">
                <a:solidFill>
                  <a:srgbClr val="002060"/>
                </a:solidFill>
                <a:latin typeface="Arial Black" panose="020B0A04020102020204" pitchFamily="34" charset="0"/>
              </a:rPr>
              <a:t>In human beings, due to the evolution of erect posture, the function of weight bearing and locomotion is performed only by the lower limbs, while upper limbs are spared for prehensile/manipulative activities.</a:t>
            </a:r>
          </a:p>
          <a:p>
            <a:r>
              <a:rPr lang="en-US" sz="1500" dirty="0">
                <a:solidFill>
                  <a:srgbClr val="002060"/>
                </a:solidFill>
                <a:latin typeface="Arial Black" panose="020B0A04020102020204" pitchFamily="34" charset="0"/>
              </a:rPr>
              <a:t>T</a:t>
            </a:r>
            <a:r>
              <a:rPr lang="en-US" sz="1500" dirty="0" smtClean="0">
                <a:solidFill>
                  <a:srgbClr val="002060"/>
                </a:solidFill>
                <a:latin typeface="Arial Black" panose="020B0A04020102020204" pitchFamily="34" charset="0"/>
              </a:rPr>
              <a:t>here are three types of grips: (a) power grip, (b) hook grip, and (c) precision grip.</a:t>
            </a:r>
          </a:p>
          <a:p>
            <a:r>
              <a:rPr lang="en-US" sz="1500" dirty="0" smtClean="0">
                <a:solidFill>
                  <a:srgbClr val="002060"/>
                </a:solidFill>
                <a:latin typeface="Arial Black" panose="020B0A04020102020204" pitchFamily="34" charset="0"/>
              </a:rPr>
              <a:t>The precision grip is the special characteristic, only for human beings. </a:t>
            </a:r>
            <a:endParaRPr lang="en-US" sz="1500" dirty="0">
              <a:solidFill>
                <a:srgbClr val="00206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64454" y="98612"/>
            <a:ext cx="4538921" cy="3228975"/>
          </a:xfrm>
          <a:prstGeom prst="rect">
            <a:avLst/>
          </a:prstGeom>
        </p:spPr>
      </p:pic>
      <p:pic>
        <p:nvPicPr>
          <p:cNvPr id="5" name="Picture 4"/>
          <p:cNvPicPr>
            <a:picLocks noChangeAspect="1"/>
          </p:cNvPicPr>
          <p:nvPr/>
        </p:nvPicPr>
        <p:blipFill rotWithShape="1">
          <a:blip r:embed="rId3"/>
          <a:srcRect l="8889" t="8705" r="11112" b="15556"/>
          <a:stretch/>
        </p:blipFill>
        <p:spPr>
          <a:xfrm>
            <a:off x="64453" y="3429000"/>
            <a:ext cx="4507545" cy="3352800"/>
          </a:xfrm>
          <a:prstGeom prst="rect">
            <a:avLst/>
          </a:prstGeom>
        </p:spPr>
      </p:pic>
      <p:sp>
        <p:nvSpPr>
          <p:cNvPr id="6" name="TextBox 5"/>
          <p:cNvSpPr txBox="1"/>
          <p:nvPr/>
        </p:nvSpPr>
        <p:spPr>
          <a:xfrm>
            <a:off x="2964018" y="64008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139645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5638800"/>
            <a:ext cx="3540711" cy="1066800"/>
          </a:xfrm>
        </p:spPr>
        <p:txBody>
          <a:bodyPr/>
          <a:lstStyle/>
          <a:p>
            <a:pPr algn="r"/>
            <a:r>
              <a:rPr lang="en-US" sz="3200" dirty="0" smtClean="0">
                <a:solidFill>
                  <a:srgbClr val="C00000"/>
                </a:solidFill>
                <a:latin typeface="Arial Black" pitchFamily="34" charset="0"/>
              </a:rPr>
              <a:t>UPPER LIMB</a:t>
            </a:r>
            <a:br>
              <a:rPr lang="en-US" sz="3200" dirty="0" smtClean="0">
                <a:solidFill>
                  <a:srgbClr val="C00000"/>
                </a:solidFill>
                <a:latin typeface="Arial Black" pitchFamily="34" charset="0"/>
              </a:rPr>
            </a:br>
            <a:r>
              <a:rPr lang="en-US" sz="3200" dirty="0" smtClean="0">
                <a:solidFill>
                  <a:srgbClr val="C00000"/>
                </a:solidFill>
                <a:latin typeface="Arial Black" pitchFamily="34" charset="0"/>
              </a:rPr>
              <a:t>Parts </a:t>
            </a:r>
            <a:endParaRPr lang="en-US" sz="3200" dirty="0">
              <a:solidFill>
                <a:srgbClr val="C00000"/>
              </a:solidFill>
              <a:latin typeface="Arial Black" pitchFamily="34" charset="0"/>
            </a:endParaRPr>
          </a:p>
        </p:txBody>
      </p:sp>
      <p:sp>
        <p:nvSpPr>
          <p:cNvPr id="3" name="Content Placeholder 2"/>
          <p:cNvSpPr>
            <a:spLocks noGrp="1"/>
          </p:cNvSpPr>
          <p:nvPr>
            <p:ph sz="quarter" idx="13"/>
          </p:nvPr>
        </p:nvSpPr>
        <p:spPr>
          <a:xfrm>
            <a:off x="5486400" y="457200"/>
            <a:ext cx="3540711" cy="5181600"/>
          </a:xfrm>
          <a:prstGeom prst="rect">
            <a:avLst/>
          </a:prstGeom>
        </p:spPr>
        <p:txBody>
          <a:bodyPr>
            <a:normAutofit fontScale="92500"/>
          </a:bodyPr>
          <a:lstStyle/>
          <a:p>
            <a:r>
              <a:rPr lang="en-US" sz="2400" dirty="0" smtClean="0">
                <a:solidFill>
                  <a:srgbClr val="002060"/>
                </a:solidFill>
                <a:latin typeface="Arial Black" panose="020B0A04020102020204" pitchFamily="34" charset="0"/>
              </a:rPr>
              <a:t>Upper limb is divided into four major parts</a:t>
            </a:r>
          </a:p>
          <a:p>
            <a:endParaRPr lang="en-US" sz="2400" dirty="0" smtClean="0">
              <a:solidFill>
                <a:srgbClr val="002060"/>
              </a:solidFill>
              <a:latin typeface="Arial Black" panose="020B0A04020102020204" pitchFamily="34" charset="0"/>
            </a:endParaRPr>
          </a:p>
          <a:p>
            <a:r>
              <a:rPr lang="en-US" sz="2400" dirty="0" smtClean="0">
                <a:solidFill>
                  <a:srgbClr val="002060"/>
                </a:solidFill>
                <a:latin typeface="Arial Black" panose="020B0A04020102020204" pitchFamily="34" charset="0"/>
              </a:rPr>
              <a:t>1. Shoulder </a:t>
            </a:r>
          </a:p>
          <a:p>
            <a:r>
              <a:rPr lang="en-US" sz="2400" dirty="0" smtClean="0">
                <a:solidFill>
                  <a:srgbClr val="002060"/>
                </a:solidFill>
                <a:latin typeface="Arial Black" panose="020B0A04020102020204" pitchFamily="34" charset="0"/>
              </a:rPr>
              <a:t>2. Arm or brachium </a:t>
            </a:r>
          </a:p>
          <a:p>
            <a:r>
              <a:rPr lang="en-US" sz="2400" dirty="0" smtClean="0">
                <a:solidFill>
                  <a:srgbClr val="002060"/>
                </a:solidFill>
                <a:latin typeface="Arial Black" panose="020B0A04020102020204" pitchFamily="34" charset="0"/>
              </a:rPr>
              <a:t>3. Forearm or ante brachium </a:t>
            </a:r>
          </a:p>
          <a:p>
            <a:r>
              <a:rPr lang="en-US" sz="2400" dirty="0" smtClean="0">
                <a:solidFill>
                  <a:srgbClr val="002060"/>
                </a:solidFill>
                <a:latin typeface="Arial Black" panose="020B0A04020102020204" pitchFamily="34" charset="0"/>
              </a:rPr>
              <a:t>4. Hand or Manus</a:t>
            </a:r>
            <a:endParaRPr lang="en-US" sz="2400" dirty="0">
              <a:solidFill>
                <a:srgbClr val="002060"/>
              </a:solidFill>
              <a:latin typeface="Arial Black" panose="020B0A04020102020204" pitchFamily="34" charset="0"/>
            </a:endParaRPr>
          </a:p>
        </p:txBody>
      </p:sp>
      <p:sp>
        <p:nvSpPr>
          <p:cNvPr id="63490" name="AutoShape 2" descr="Image result for UPPER LIMB Par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2" name="AutoShape 4" descr="Image result for UPPER LIMB Par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4" name="AutoShape 6" descr="Image result for UPPER LIMB Par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3496" name="AutoShape 8" descr="Image result for UPPER LIMB Part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3497" name="Picture 9"/>
          <p:cNvPicPr>
            <a:picLocks noChangeAspect="1" noChangeArrowheads="1"/>
          </p:cNvPicPr>
          <p:nvPr/>
        </p:nvPicPr>
        <p:blipFill>
          <a:blip r:embed="rId2"/>
          <a:srcRect l="69375" t="16523" r="6875" b="18000"/>
          <a:stretch>
            <a:fillRect/>
          </a:stretch>
        </p:blipFill>
        <p:spPr bwMode="auto">
          <a:xfrm>
            <a:off x="152400" y="76200"/>
            <a:ext cx="5257800" cy="6781800"/>
          </a:xfrm>
          <a:prstGeom prst="rect">
            <a:avLst/>
          </a:prstGeom>
          <a:noFill/>
          <a:ln w="9525">
            <a:noFill/>
            <a:miter lim="800000"/>
            <a:headEnd/>
            <a:tailEnd/>
          </a:ln>
          <a:effectLst/>
        </p:spPr>
      </p:pic>
      <p:sp>
        <p:nvSpPr>
          <p:cNvPr id="9" name="TextBox 8"/>
          <p:cNvSpPr txBox="1"/>
          <p:nvPr/>
        </p:nvSpPr>
        <p:spPr>
          <a:xfrm>
            <a:off x="3352800" y="644653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403636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5715000"/>
            <a:ext cx="3845511" cy="1066800"/>
          </a:xfrm>
        </p:spPr>
        <p:txBody>
          <a:bodyPr/>
          <a:lstStyle/>
          <a:p>
            <a:pPr algn="r"/>
            <a:r>
              <a:rPr lang="en-US" sz="3200" dirty="0" smtClean="0">
                <a:solidFill>
                  <a:srgbClr val="C00000"/>
                </a:solidFill>
                <a:latin typeface="Arial Black" pitchFamily="34" charset="0"/>
              </a:rPr>
              <a:t>UPPER LIMB</a:t>
            </a:r>
            <a:br>
              <a:rPr lang="en-US" sz="3200" dirty="0" smtClean="0">
                <a:solidFill>
                  <a:srgbClr val="C00000"/>
                </a:solidFill>
                <a:latin typeface="Arial Black" pitchFamily="34" charset="0"/>
              </a:rPr>
            </a:br>
            <a:r>
              <a:rPr lang="en-US" sz="3200" dirty="0" smtClean="0">
                <a:solidFill>
                  <a:srgbClr val="C00000"/>
                </a:solidFill>
                <a:latin typeface="Arial Black" pitchFamily="34" charset="0"/>
              </a:rPr>
              <a:t>-Joint</a:t>
            </a:r>
            <a:endParaRPr lang="en-US" sz="3200" dirty="0">
              <a:solidFill>
                <a:srgbClr val="C00000"/>
              </a:solidFill>
              <a:latin typeface="Arial Black" pitchFamily="34" charset="0"/>
            </a:endParaRPr>
          </a:p>
        </p:txBody>
      </p:sp>
      <p:sp>
        <p:nvSpPr>
          <p:cNvPr id="3" name="Content Placeholder 2"/>
          <p:cNvSpPr>
            <a:spLocks noGrp="1"/>
          </p:cNvSpPr>
          <p:nvPr>
            <p:ph sz="quarter" idx="13"/>
          </p:nvPr>
        </p:nvSpPr>
        <p:spPr>
          <a:xfrm>
            <a:off x="5222289" y="228600"/>
            <a:ext cx="3845511" cy="5334000"/>
          </a:xfrm>
          <a:prstGeom prst="rect">
            <a:avLst/>
          </a:prstGeom>
        </p:spPr>
        <p:txBody>
          <a:bodyPr>
            <a:noAutofit/>
          </a:bodyPr>
          <a:lstStyle/>
          <a:p>
            <a:pPr marL="0">
              <a:lnSpc>
                <a:spcPct val="100000"/>
              </a:lnSpc>
              <a:spcBef>
                <a:spcPts val="600"/>
              </a:spcBef>
            </a:pPr>
            <a:r>
              <a:rPr lang="en-US" sz="2200" cap="none" dirty="0" smtClean="0">
                <a:solidFill>
                  <a:srgbClr val="002060"/>
                </a:solidFill>
                <a:latin typeface="Arial Black" panose="020B0A04020102020204" pitchFamily="34" charset="0"/>
              </a:rPr>
              <a:t>Upper limb is connected with the trunk by the pectoral girdle</a:t>
            </a:r>
          </a:p>
          <a:p>
            <a:pPr marL="0">
              <a:lnSpc>
                <a:spcPct val="100000"/>
              </a:lnSpc>
              <a:spcBef>
                <a:spcPts val="600"/>
              </a:spcBef>
            </a:pPr>
            <a:r>
              <a:rPr lang="en-US" sz="2200" cap="none" dirty="0" smtClean="0">
                <a:solidFill>
                  <a:srgbClr val="002060"/>
                </a:solidFill>
                <a:latin typeface="Arial Black" panose="020B0A04020102020204" pitchFamily="34" charset="0"/>
              </a:rPr>
              <a:t>Shoulder is connected with the arm by the shoulder joint</a:t>
            </a:r>
          </a:p>
          <a:p>
            <a:pPr marL="0">
              <a:lnSpc>
                <a:spcPct val="100000"/>
              </a:lnSpc>
              <a:spcBef>
                <a:spcPts val="600"/>
              </a:spcBef>
            </a:pPr>
            <a:r>
              <a:rPr lang="en-US" sz="2200" cap="none" dirty="0" smtClean="0">
                <a:solidFill>
                  <a:srgbClr val="002060"/>
                </a:solidFill>
                <a:latin typeface="Arial Black" panose="020B0A04020102020204" pitchFamily="34" charset="0"/>
              </a:rPr>
              <a:t>Arm with forearm by the elbow joint</a:t>
            </a:r>
          </a:p>
          <a:p>
            <a:pPr marL="0">
              <a:lnSpc>
                <a:spcPct val="100000"/>
              </a:lnSpc>
              <a:spcBef>
                <a:spcPts val="600"/>
              </a:spcBef>
            </a:pPr>
            <a:r>
              <a:rPr lang="en-US" sz="2200" cap="none" dirty="0" smtClean="0">
                <a:solidFill>
                  <a:srgbClr val="002060"/>
                </a:solidFill>
                <a:latin typeface="Arial Black" panose="020B0A04020102020204" pitchFamily="34" charset="0"/>
              </a:rPr>
              <a:t>Forearm with hand by the wrist joint</a:t>
            </a:r>
          </a:p>
          <a:p>
            <a:pPr marL="0">
              <a:lnSpc>
                <a:spcPct val="100000"/>
              </a:lnSpc>
              <a:spcBef>
                <a:spcPts val="600"/>
              </a:spcBef>
            </a:pPr>
            <a:r>
              <a:rPr lang="en-US" sz="2200" cap="none" dirty="0" smtClean="0">
                <a:solidFill>
                  <a:srgbClr val="002060"/>
                </a:solidFill>
                <a:latin typeface="Arial Black" panose="020B0A04020102020204" pitchFamily="34" charset="0"/>
              </a:rPr>
              <a:t>Carpometacarpal, metacarpophalangeal and interphalangeal joints in hand.</a:t>
            </a:r>
          </a:p>
          <a:p>
            <a:pPr marL="0">
              <a:lnSpc>
                <a:spcPct val="100000"/>
              </a:lnSpc>
              <a:spcBef>
                <a:spcPts val="600"/>
              </a:spcBef>
            </a:pPr>
            <a:endParaRPr lang="en-US" sz="2200" cap="none" dirty="0">
              <a:solidFill>
                <a:srgbClr val="002060"/>
              </a:solidFill>
              <a:latin typeface="Arial Black" panose="020B0A04020102020204" pitchFamily="34" charset="0"/>
            </a:endParaRPr>
          </a:p>
        </p:txBody>
      </p:sp>
      <p:pic>
        <p:nvPicPr>
          <p:cNvPr id="62466" name="Picture 2" descr="Image result for UPPER LIMB Parts"/>
          <p:cNvPicPr>
            <a:picLocks noChangeAspect="1" noChangeArrowheads="1"/>
          </p:cNvPicPr>
          <p:nvPr/>
        </p:nvPicPr>
        <p:blipFill rotWithShape="1">
          <a:blip r:embed="rId2"/>
          <a:srcRect b="3555"/>
          <a:stretch/>
        </p:blipFill>
        <p:spPr bwMode="auto">
          <a:xfrm>
            <a:off x="76199" y="76200"/>
            <a:ext cx="5105401" cy="6629400"/>
          </a:xfrm>
          <a:prstGeom prst="rect">
            <a:avLst/>
          </a:prstGeom>
          <a:noFill/>
        </p:spPr>
      </p:pic>
      <p:sp>
        <p:nvSpPr>
          <p:cNvPr id="5" name="TextBox 4"/>
          <p:cNvSpPr txBox="1"/>
          <p:nvPr/>
        </p:nvSpPr>
        <p:spPr>
          <a:xfrm>
            <a:off x="4343400" y="6428601"/>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79802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089" y="5715000"/>
            <a:ext cx="3921711" cy="1066800"/>
          </a:xfrm>
        </p:spPr>
        <p:txBody>
          <a:bodyPr>
            <a:normAutofit/>
          </a:bodyPr>
          <a:lstStyle/>
          <a:p>
            <a:pPr algn="r"/>
            <a:r>
              <a:rPr lang="en-US" sz="3200" dirty="0" smtClean="0">
                <a:solidFill>
                  <a:srgbClr val="C00000"/>
                </a:solidFill>
                <a:latin typeface="Arial Black" panose="020B0A04020102020204" pitchFamily="34" charset="0"/>
              </a:rPr>
              <a:t>UPPER LIMB</a:t>
            </a:r>
            <a:br>
              <a:rPr lang="en-US" sz="3200" dirty="0" smtClean="0">
                <a:solidFill>
                  <a:srgbClr val="C00000"/>
                </a:solidFill>
                <a:latin typeface="Arial Black" panose="020B0A04020102020204" pitchFamily="34" charset="0"/>
              </a:rPr>
            </a:br>
            <a:r>
              <a:rPr lang="en-US" sz="2400" dirty="0" smtClean="0">
                <a:solidFill>
                  <a:srgbClr val="C00000"/>
                </a:solidFill>
                <a:latin typeface="Arial Black" panose="020B0A04020102020204" pitchFamily="34" charset="0"/>
              </a:rPr>
              <a:t>Pectoral girdle </a:t>
            </a:r>
            <a:endParaRPr lang="en-US" sz="2400" dirty="0">
              <a:solidFill>
                <a:srgbClr val="C00000"/>
              </a:solidFill>
              <a:latin typeface="Arial Black" pitchFamily="34" charset="0"/>
            </a:endParaRPr>
          </a:p>
        </p:txBody>
      </p:sp>
      <p:sp>
        <p:nvSpPr>
          <p:cNvPr id="3" name="Content Placeholder 2"/>
          <p:cNvSpPr>
            <a:spLocks noGrp="1"/>
          </p:cNvSpPr>
          <p:nvPr>
            <p:ph sz="quarter" idx="13"/>
          </p:nvPr>
        </p:nvSpPr>
        <p:spPr>
          <a:xfrm>
            <a:off x="5181600" y="76199"/>
            <a:ext cx="3845511" cy="5562599"/>
          </a:xfrm>
          <a:prstGeom prst="rect">
            <a:avLst/>
          </a:prstGeom>
        </p:spPr>
        <p:txBody>
          <a:bodyPr>
            <a:noAutofit/>
          </a:bodyPr>
          <a:lstStyle/>
          <a:p>
            <a:r>
              <a:rPr lang="en-US" cap="none" dirty="0" smtClean="0">
                <a:solidFill>
                  <a:srgbClr val="002060"/>
                </a:solidFill>
                <a:latin typeface="Arial Black" panose="020B0A04020102020204" pitchFamily="34" charset="0"/>
              </a:rPr>
              <a:t>The pectoral girdle is composed of two bones, scapula and clavicle. </a:t>
            </a:r>
          </a:p>
          <a:p>
            <a:r>
              <a:rPr lang="en-US" cap="none" dirty="0" smtClean="0">
                <a:solidFill>
                  <a:srgbClr val="002060"/>
                </a:solidFill>
                <a:latin typeface="Arial Black" panose="020B0A04020102020204" pitchFamily="34" charset="0"/>
              </a:rPr>
              <a:t>Scapula is connected to the clavicle by the acromioclavicular joint.</a:t>
            </a:r>
          </a:p>
          <a:p>
            <a:r>
              <a:rPr lang="en-US" cap="none" dirty="0" smtClean="0">
                <a:solidFill>
                  <a:srgbClr val="002060"/>
                </a:solidFill>
                <a:latin typeface="Arial Black" panose="020B0A04020102020204" pitchFamily="34" charset="0"/>
              </a:rPr>
              <a:t>The clavicle is attached to the axial skeleton by the sternoclavicular joint. </a:t>
            </a:r>
          </a:p>
          <a:p>
            <a:pPr marL="45720" indent="0">
              <a:buNone/>
            </a:pPr>
            <a:r>
              <a:rPr lang="en-US" cap="none" dirty="0" smtClean="0">
                <a:solidFill>
                  <a:srgbClr val="002060"/>
                </a:solidFill>
                <a:latin typeface="Arial Black" panose="020B0A04020102020204" pitchFamily="34" charset="0"/>
              </a:rPr>
              <a:t>It is not a complete girdle as it is attached with the axial skeleton only in the anterior aspect.</a:t>
            </a:r>
          </a:p>
          <a:p>
            <a:pPr marL="45720" indent="0">
              <a:buNone/>
            </a:pPr>
            <a:endParaRPr lang="en-US" cap="none" dirty="0">
              <a:solidFill>
                <a:srgbClr val="002060"/>
              </a:solidFill>
              <a:latin typeface="Arial Black" panose="020B0A04020102020204" pitchFamily="34" charset="0"/>
            </a:endParaRPr>
          </a:p>
        </p:txBody>
      </p:sp>
      <p:pic>
        <p:nvPicPr>
          <p:cNvPr id="4" name="Picture 2" descr="Image result for UPPER LIMB Parts"/>
          <p:cNvPicPr>
            <a:picLocks noChangeAspect="1" noChangeArrowheads="1"/>
          </p:cNvPicPr>
          <p:nvPr/>
        </p:nvPicPr>
        <p:blipFill rotWithShape="1">
          <a:blip r:embed="rId2"/>
          <a:srcRect b="2896"/>
          <a:stretch/>
        </p:blipFill>
        <p:spPr bwMode="auto">
          <a:xfrm>
            <a:off x="76200" y="152400"/>
            <a:ext cx="5105400" cy="6553199"/>
          </a:xfrm>
          <a:prstGeom prst="rect">
            <a:avLst/>
          </a:prstGeom>
          <a:noFill/>
        </p:spPr>
      </p:pic>
      <p:sp>
        <p:nvSpPr>
          <p:cNvPr id="5" name="TextBox 4"/>
          <p:cNvSpPr txBox="1"/>
          <p:nvPr/>
        </p:nvSpPr>
        <p:spPr>
          <a:xfrm>
            <a:off x="3429000" y="38862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79195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0489" y="5638800"/>
            <a:ext cx="3007311" cy="1066800"/>
          </a:xfrm>
        </p:spPr>
        <p:txBody>
          <a:bodyPr/>
          <a:lstStyle/>
          <a:p>
            <a:pPr algn="r"/>
            <a:r>
              <a:rPr lang="en-US" sz="3200" dirty="0" smtClean="0">
                <a:solidFill>
                  <a:srgbClr val="C00000"/>
                </a:solidFill>
                <a:latin typeface="Arial Black" panose="020B0A04020102020204" pitchFamily="34" charset="0"/>
              </a:rPr>
              <a:t>UPPER LIMB</a:t>
            </a:r>
            <a:br>
              <a:rPr lang="en-US" sz="3200" dirty="0" smtClean="0">
                <a:solidFill>
                  <a:srgbClr val="C00000"/>
                </a:solidFill>
                <a:latin typeface="Arial Black" panose="020B0A04020102020204" pitchFamily="34" charset="0"/>
              </a:rPr>
            </a:br>
            <a:r>
              <a:rPr lang="en-US" sz="2400" dirty="0" smtClean="0">
                <a:solidFill>
                  <a:srgbClr val="C00000"/>
                </a:solidFill>
                <a:latin typeface="Arial Black" panose="020B0A04020102020204" pitchFamily="34" charset="0"/>
              </a:rPr>
              <a:t>-Shoulder</a:t>
            </a:r>
            <a:r>
              <a:rPr lang="en-US" sz="3200" dirty="0" smtClean="0">
                <a:solidFill>
                  <a:srgbClr val="C00000"/>
                </a:solidFill>
                <a:latin typeface="Arial Black" panose="020B0A04020102020204" pitchFamily="34" charset="0"/>
              </a:rPr>
              <a:t> </a:t>
            </a:r>
            <a:endParaRPr lang="en-US" sz="3200" dirty="0">
              <a:solidFill>
                <a:srgbClr val="C00000"/>
              </a:solidFill>
              <a:latin typeface="Arial Black" pitchFamily="34" charset="0"/>
            </a:endParaRPr>
          </a:p>
        </p:txBody>
      </p:sp>
      <p:sp>
        <p:nvSpPr>
          <p:cNvPr id="3" name="Content Placeholder 2"/>
          <p:cNvSpPr>
            <a:spLocks noGrp="1"/>
          </p:cNvSpPr>
          <p:nvPr>
            <p:ph sz="quarter" idx="13"/>
          </p:nvPr>
        </p:nvSpPr>
        <p:spPr>
          <a:xfrm>
            <a:off x="152400" y="4267200"/>
            <a:ext cx="8229600" cy="2514600"/>
          </a:xfrm>
          <a:prstGeom prst="rect">
            <a:avLst/>
          </a:prstGeom>
        </p:spPr>
        <p:txBody>
          <a:bodyPr>
            <a:noAutofit/>
          </a:bodyPr>
          <a:lstStyle/>
          <a:p>
            <a:pPr marL="45720" indent="0">
              <a:lnSpc>
                <a:spcPct val="100000"/>
              </a:lnSpc>
              <a:spcBef>
                <a:spcPts val="600"/>
              </a:spcBef>
              <a:buNone/>
            </a:pPr>
            <a:r>
              <a:rPr lang="en-US" sz="2200" cap="none" dirty="0" smtClean="0">
                <a:solidFill>
                  <a:srgbClr val="002060"/>
                </a:solidFill>
                <a:latin typeface="Arial Black" panose="020B0A04020102020204" pitchFamily="34" charset="0"/>
              </a:rPr>
              <a:t>The shoulder region includes </a:t>
            </a:r>
          </a:p>
          <a:p>
            <a:pPr>
              <a:lnSpc>
                <a:spcPct val="100000"/>
              </a:lnSpc>
              <a:spcBef>
                <a:spcPts val="600"/>
              </a:spcBef>
            </a:pPr>
            <a:r>
              <a:rPr lang="en-US" sz="2200" cap="none" dirty="0" smtClean="0">
                <a:solidFill>
                  <a:srgbClr val="002060"/>
                </a:solidFill>
                <a:latin typeface="Arial Black" panose="020B0A04020102020204" pitchFamily="34" charset="0"/>
              </a:rPr>
              <a:t>Pectoral or breast region on the front of the chest. </a:t>
            </a:r>
          </a:p>
          <a:p>
            <a:pPr>
              <a:lnSpc>
                <a:spcPct val="100000"/>
              </a:lnSpc>
              <a:spcBef>
                <a:spcPts val="600"/>
              </a:spcBef>
            </a:pPr>
            <a:r>
              <a:rPr lang="en-US" sz="2200" cap="none" dirty="0" smtClean="0">
                <a:solidFill>
                  <a:srgbClr val="002060"/>
                </a:solidFill>
                <a:latin typeface="Arial Black" panose="020B0A04020102020204" pitchFamily="34" charset="0"/>
              </a:rPr>
              <a:t>Scapular region in the back</a:t>
            </a:r>
          </a:p>
          <a:p>
            <a:pPr>
              <a:lnSpc>
                <a:spcPct val="100000"/>
              </a:lnSpc>
              <a:spcBef>
                <a:spcPts val="600"/>
              </a:spcBef>
            </a:pPr>
            <a:r>
              <a:rPr lang="en-US" sz="2200" cap="none" dirty="0" smtClean="0">
                <a:solidFill>
                  <a:srgbClr val="002060"/>
                </a:solidFill>
                <a:latin typeface="Arial Black" panose="020B0A04020102020204" pitchFamily="34" charset="0"/>
              </a:rPr>
              <a:t>Axilla or armpit</a:t>
            </a:r>
          </a:p>
          <a:p>
            <a:pPr marL="45720" indent="0">
              <a:lnSpc>
                <a:spcPct val="100000"/>
              </a:lnSpc>
              <a:spcBef>
                <a:spcPts val="600"/>
              </a:spcBef>
              <a:buNone/>
            </a:pPr>
            <a:r>
              <a:rPr lang="en-US" sz="2200" cap="none" dirty="0" smtClean="0">
                <a:solidFill>
                  <a:srgbClr val="002060"/>
                </a:solidFill>
                <a:latin typeface="Arial Black" panose="020B0A04020102020204" pitchFamily="34" charset="0"/>
              </a:rPr>
              <a:t>Bones of shoulder region</a:t>
            </a:r>
          </a:p>
          <a:p>
            <a:pPr>
              <a:lnSpc>
                <a:spcPct val="100000"/>
              </a:lnSpc>
              <a:spcBef>
                <a:spcPts val="600"/>
              </a:spcBef>
            </a:pPr>
            <a:r>
              <a:rPr lang="en-US" sz="2200" cap="none" dirty="0" smtClean="0">
                <a:solidFill>
                  <a:srgbClr val="002060"/>
                </a:solidFill>
                <a:latin typeface="Arial Black" panose="020B0A04020102020204" pitchFamily="34" charset="0"/>
              </a:rPr>
              <a:t>Scapula and clavicle</a:t>
            </a:r>
            <a:endParaRPr lang="en-US" sz="2200" cap="none" dirty="0">
              <a:solidFill>
                <a:srgbClr val="002060"/>
              </a:solidFill>
              <a:latin typeface="Arial Black" panose="020B0A04020102020204" pitchFamily="34" charset="0"/>
            </a:endParaRPr>
          </a:p>
        </p:txBody>
      </p:sp>
      <p:pic>
        <p:nvPicPr>
          <p:cNvPr id="60418" name="Picture 2" descr="Image result for UPPER LIMB  Shoulder"/>
          <p:cNvPicPr>
            <a:picLocks noChangeAspect="1" noChangeArrowheads="1"/>
          </p:cNvPicPr>
          <p:nvPr/>
        </p:nvPicPr>
        <p:blipFill>
          <a:blip r:embed="rId2"/>
          <a:srcRect/>
          <a:stretch>
            <a:fillRect/>
          </a:stretch>
        </p:blipFill>
        <p:spPr bwMode="auto">
          <a:xfrm>
            <a:off x="959372" y="77724"/>
            <a:ext cx="7117828" cy="4189476"/>
          </a:xfrm>
          <a:prstGeom prst="rect">
            <a:avLst/>
          </a:prstGeom>
          <a:noFill/>
        </p:spPr>
      </p:pic>
      <p:sp>
        <p:nvSpPr>
          <p:cNvPr id="5" name="TextBox 4"/>
          <p:cNvSpPr txBox="1"/>
          <p:nvPr/>
        </p:nvSpPr>
        <p:spPr>
          <a:xfrm>
            <a:off x="3886200" y="6400800"/>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226893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86200" y="5867400"/>
            <a:ext cx="5105400" cy="9144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Arial Black" panose="020B0A04020102020204" pitchFamily="34" charset="0"/>
                <a:ea typeface="+mj-ea"/>
                <a:cs typeface="Times New Roman" pitchFamily="18" charset="0"/>
              </a:rPr>
              <a:t>PECTORAL REGION</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2400" b="1" dirty="0">
                <a:solidFill>
                  <a:srgbClr val="C00000"/>
                </a:solidFill>
                <a:latin typeface="Arial Black" panose="020B0A04020102020204" pitchFamily="34" charset="0"/>
                <a:ea typeface="+mj-ea"/>
                <a:cs typeface="Times New Roman" pitchFamily="18" charset="0"/>
              </a:rPr>
              <a:t>-</a:t>
            </a:r>
            <a:r>
              <a:rPr kumimoji="0" lang="en-US" sz="2400" b="1" i="0" u="none" strike="noStrike" kern="1200" cap="none" spc="0" normalizeH="0" baseline="0" noProof="0" dirty="0" smtClean="0">
                <a:ln>
                  <a:noFill/>
                </a:ln>
                <a:solidFill>
                  <a:srgbClr val="C00000"/>
                </a:solidFill>
                <a:effectLst/>
                <a:uLnTx/>
                <a:uFillTx/>
                <a:latin typeface="Arial Black" panose="020B0A04020102020204" pitchFamily="34" charset="0"/>
                <a:ea typeface="+mj-ea"/>
                <a:cs typeface="Times New Roman" pitchFamily="18" charset="0"/>
              </a:rPr>
              <a:t>Im</a:t>
            </a:r>
            <a:r>
              <a:rPr lang="en-US" sz="2400" b="1" noProof="0" dirty="0" smtClean="0">
                <a:solidFill>
                  <a:srgbClr val="C00000"/>
                </a:solidFill>
                <a:latin typeface="Arial Black" panose="020B0A04020102020204" pitchFamily="34" charset="0"/>
                <a:ea typeface="+mj-ea"/>
                <a:cs typeface="Times New Roman" pitchFamily="18" charset="0"/>
              </a:rPr>
              <a:t>p</a:t>
            </a:r>
            <a:r>
              <a:rPr kumimoji="0" lang="en-US" sz="2400" b="1" i="0" u="none" strike="noStrike" kern="1200" cap="none" spc="0" normalizeH="0" baseline="0" noProof="0" dirty="0" smtClean="0">
                <a:ln>
                  <a:noFill/>
                </a:ln>
                <a:solidFill>
                  <a:srgbClr val="C00000"/>
                </a:solidFill>
                <a:effectLst/>
                <a:uLnTx/>
                <a:uFillTx/>
                <a:latin typeface="Arial Black" panose="020B0A04020102020204" pitchFamily="34" charset="0"/>
                <a:ea typeface="+mj-ea"/>
                <a:cs typeface="Times New Roman" pitchFamily="18" charset="0"/>
              </a:rPr>
              <a:t>ortant landmarks</a:t>
            </a:r>
            <a:endParaRPr kumimoji="0" lang="en-US" sz="2400" b="1" i="0" u="none" strike="noStrike" kern="1200" cap="none" spc="0" normalizeH="0" baseline="0" noProof="0" dirty="0">
              <a:ln>
                <a:noFill/>
              </a:ln>
              <a:solidFill>
                <a:srgbClr val="C00000"/>
              </a:solidFill>
              <a:effectLst/>
              <a:uLnTx/>
              <a:uFillTx/>
              <a:latin typeface="Arial Black" panose="020B0A04020102020204" pitchFamily="34" charset="0"/>
              <a:ea typeface="+mj-ea"/>
              <a:cs typeface="Times New Roman" pitchFamily="18" charset="0"/>
            </a:endParaRPr>
          </a:p>
        </p:txBody>
      </p:sp>
      <p:sp>
        <p:nvSpPr>
          <p:cNvPr id="7" name="Rectangle 6"/>
          <p:cNvSpPr/>
          <p:nvPr/>
        </p:nvSpPr>
        <p:spPr>
          <a:xfrm>
            <a:off x="76760" y="76200"/>
            <a:ext cx="8991040" cy="1865126"/>
          </a:xfrm>
          <a:prstGeom prst="rect">
            <a:avLst/>
          </a:prstGeom>
        </p:spPr>
        <p:txBody>
          <a:bodyPr wrap="square">
            <a:spAutoFit/>
          </a:bodyPr>
          <a:lstStyle/>
          <a:p>
            <a:pPr marL="342900" lvl="0" indent="-342900">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ANTERIOR AXILLARY FOLD – </a:t>
            </a:r>
            <a:r>
              <a:rPr lang="en-US" dirty="0" smtClean="0">
                <a:solidFill>
                  <a:srgbClr val="002060"/>
                </a:solidFill>
                <a:latin typeface="Arial Black" panose="020B0A04020102020204" pitchFamily="34" charset="0"/>
                <a:cs typeface="Times New Roman" pitchFamily="18" charset="0"/>
              </a:rPr>
              <a:t>musculocutaneous ridge formed of lateral edge of pectoralis major.</a:t>
            </a:r>
          </a:p>
          <a:p>
            <a:pPr marL="342900" lvl="0" indent="-342900">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POSTERIOR AXILLARY FOLD – </a:t>
            </a:r>
            <a:r>
              <a:rPr lang="en-US" dirty="0" smtClean="0">
                <a:solidFill>
                  <a:srgbClr val="002060"/>
                </a:solidFill>
                <a:latin typeface="Arial Black" panose="020B0A04020102020204" pitchFamily="34" charset="0"/>
                <a:cs typeface="Times New Roman" pitchFamily="18" charset="0"/>
              </a:rPr>
              <a:t>musculocutaneous ridge formed of latissimus </a:t>
            </a:r>
            <a:r>
              <a:rPr lang="en-US" dirty="0" err="1" smtClean="0">
                <a:solidFill>
                  <a:srgbClr val="002060"/>
                </a:solidFill>
                <a:latin typeface="Arial Black" panose="020B0A04020102020204" pitchFamily="34" charset="0"/>
                <a:cs typeface="Times New Roman" pitchFamily="18" charset="0"/>
              </a:rPr>
              <a:t>dorsi</a:t>
            </a:r>
            <a:r>
              <a:rPr lang="en-US" dirty="0" smtClean="0">
                <a:solidFill>
                  <a:srgbClr val="002060"/>
                </a:solidFill>
                <a:latin typeface="Arial Black" panose="020B0A04020102020204" pitchFamily="34" charset="0"/>
                <a:cs typeface="Times New Roman" pitchFamily="18" charset="0"/>
              </a:rPr>
              <a:t> and </a:t>
            </a:r>
            <a:r>
              <a:rPr lang="en-US" dirty="0" err="1" smtClean="0">
                <a:solidFill>
                  <a:srgbClr val="002060"/>
                </a:solidFill>
                <a:latin typeface="Arial Black" panose="020B0A04020102020204" pitchFamily="34" charset="0"/>
                <a:cs typeface="Times New Roman" pitchFamily="18" charset="0"/>
              </a:rPr>
              <a:t>teres</a:t>
            </a:r>
            <a:r>
              <a:rPr lang="en-US" dirty="0" smtClean="0">
                <a:solidFill>
                  <a:srgbClr val="002060"/>
                </a:solidFill>
                <a:latin typeface="Arial Black" panose="020B0A04020102020204" pitchFamily="34" charset="0"/>
                <a:cs typeface="Times New Roman" pitchFamily="18" charset="0"/>
              </a:rPr>
              <a:t> major.</a:t>
            </a:r>
          </a:p>
          <a:p>
            <a:pPr marL="342900" lvl="0" indent="-342900">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MID AXILLARY LINE  - </a:t>
            </a:r>
            <a:r>
              <a:rPr lang="en-US" dirty="0" smtClean="0">
                <a:solidFill>
                  <a:srgbClr val="002060"/>
                </a:solidFill>
                <a:latin typeface="Arial Black" panose="020B0A04020102020204" pitchFamily="34" charset="0"/>
                <a:cs typeface="Times New Roman" pitchFamily="18" charset="0"/>
              </a:rPr>
              <a:t>perpendicular line drawn midway between the anterior and posterior </a:t>
            </a:r>
            <a:r>
              <a:rPr lang="en-US" dirty="0" err="1" smtClean="0">
                <a:solidFill>
                  <a:srgbClr val="002060"/>
                </a:solidFill>
                <a:latin typeface="Arial Black" panose="020B0A04020102020204" pitchFamily="34" charset="0"/>
                <a:cs typeface="Times New Roman" pitchFamily="18" charset="0"/>
              </a:rPr>
              <a:t>axillary</a:t>
            </a:r>
            <a:r>
              <a:rPr lang="en-US" dirty="0" smtClean="0">
                <a:solidFill>
                  <a:srgbClr val="002060"/>
                </a:solidFill>
                <a:latin typeface="Arial Black" panose="020B0A04020102020204" pitchFamily="34" charset="0"/>
                <a:cs typeface="Times New Roman" pitchFamily="18" charset="0"/>
              </a:rPr>
              <a:t> folds.</a:t>
            </a:r>
            <a:endParaRPr lang="en-US" dirty="0">
              <a:solidFill>
                <a:srgbClr val="002060"/>
              </a:solidFill>
              <a:latin typeface="Arial Black" panose="020B0A04020102020204" pitchFamily="34" charset="0"/>
              <a:cs typeface="Times New Roman" pitchFamily="18" charset="0"/>
            </a:endParaRPr>
          </a:p>
        </p:txBody>
      </p:sp>
      <p:pic>
        <p:nvPicPr>
          <p:cNvPr id="1026" name="Picture 2" descr="Image result for infraclavicular fossa"/>
          <p:cNvPicPr>
            <a:picLocks noChangeAspect="1" noChangeArrowheads="1"/>
          </p:cNvPicPr>
          <p:nvPr/>
        </p:nvPicPr>
        <p:blipFill rotWithShape="1">
          <a:blip r:embed="rId2">
            <a:extLst>
              <a:ext uri="{28A0092B-C50C-407E-A947-70E740481C1C}">
                <a14:useLocalDpi xmlns:a14="http://schemas.microsoft.com/office/drawing/2010/main" val="0"/>
              </a:ext>
            </a:extLst>
          </a:blip>
          <a:srcRect l="4231" t="11985" r="6114" b="10446"/>
          <a:stretch/>
        </p:blipFill>
        <p:spPr bwMode="auto">
          <a:xfrm>
            <a:off x="152400" y="1959255"/>
            <a:ext cx="8839199" cy="3962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6149" y="6213228"/>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3159938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1600" y="6019800"/>
            <a:ext cx="3810000" cy="685800"/>
          </a:xfrm>
          <a:prstGeom prst="rect">
            <a:avLst/>
          </a:prstGeom>
        </p:spPr>
        <p:txBody>
          <a:bodyPr vert="horz" lIns="91440" tIns="45720" rIns="91440" bIns="45720" rtlCol="0" anchor="ctr">
            <a:noAutofit/>
          </a:bodyPr>
          <a:lstStyle/>
          <a:p>
            <a:pPr lvl="0" algn="r">
              <a:spcBef>
                <a:spcPct val="0"/>
              </a:spcBef>
              <a:defRPr/>
            </a:pPr>
            <a:r>
              <a:rPr lang="en-US" sz="2200" b="1" dirty="0">
                <a:solidFill>
                  <a:srgbClr val="C00000"/>
                </a:solidFill>
                <a:latin typeface="Arial Black" panose="020B0A04020102020204" pitchFamily="34" charset="0"/>
                <a:cs typeface="Times New Roman" pitchFamily="18" charset="0"/>
              </a:rPr>
              <a:t>PECTORAL REGION</a:t>
            </a:r>
          </a:p>
          <a:p>
            <a:pPr lvl="0" algn="r">
              <a:spcBef>
                <a:spcPct val="0"/>
              </a:spcBef>
              <a:defRPr/>
            </a:pPr>
            <a:r>
              <a:rPr lang="en-US" sz="2200" b="1" dirty="0" smtClean="0">
                <a:solidFill>
                  <a:srgbClr val="C00000"/>
                </a:solidFill>
                <a:latin typeface="Arial Black" panose="020B0A04020102020204" pitchFamily="34" charset="0"/>
                <a:cs typeface="Times New Roman" pitchFamily="18" charset="0"/>
              </a:rPr>
              <a:t>Important </a:t>
            </a:r>
            <a:r>
              <a:rPr lang="en-US" sz="2200" b="1" dirty="0">
                <a:solidFill>
                  <a:srgbClr val="C00000"/>
                </a:solidFill>
                <a:latin typeface="Arial Black" panose="020B0A04020102020204" pitchFamily="34" charset="0"/>
                <a:cs typeface="Times New Roman" pitchFamily="18" charset="0"/>
              </a:rPr>
              <a:t>landmarks</a:t>
            </a:r>
          </a:p>
        </p:txBody>
      </p:sp>
      <p:sp>
        <p:nvSpPr>
          <p:cNvPr id="7" name="Rectangle 6"/>
          <p:cNvSpPr/>
          <p:nvPr/>
        </p:nvSpPr>
        <p:spPr>
          <a:xfrm>
            <a:off x="4876800" y="76200"/>
            <a:ext cx="4179523" cy="5853910"/>
          </a:xfrm>
          <a:prstGeom prst="rect">
            <a:avLst/>
          </a:prstGeom>
        </p:spPr>
        <p:txBody>
          <a:bodyPr wrap="square">
            <a:spAutoFit/>
          </a:bodyPr>
          <a:lstStyle/>
          <a:p>
            <a:pPr marL="342900" lvl="0" indent="-342900" algn="just">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GREATER SUPRACLAVICULAR FOSSA– </a:t>
            </a:r>
            <a:r>
              <a:rPr lang="en-US" dirty="0" smtClean="0">
                <a:solidFill>
                  <a:srgbClr val="002060"/>
                </a:solidFill>
                <a:latin typeface="Arial Black" panose="020B0A04020102020204" pitchFamily="34" charset="0"/>
                <a:cs typeface="Times New Roman" pitchFamily="18" charset="0"/>
              </a:rPr>
              <a:t>depression above the middle of the clavicle lateral to sternocleidomastoid.</a:t>
            </a:r>
          </a:p>
          <a:p>
            <a:pPr marL="342900" lvl="0" indent="-342900" algn="just">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LESSER </a:t>
            </a:r>
            <a:r>
              <a:rPr lang="en-US" b="1" dirty="0">
                <a:solidFill>
                  <a:srgbClr val="002060"/>
                </a:solidFill>
                <a:latin typeface="Arial Black" panose="020B0A04020102020204" pitchFamily="34" charset="0"/>
                <a:cs typeface="Times New Roman" pitchFamily="18" charset="0"/>
              </a:rPr>
              <a:t>SUPRACLAVICULAR </a:t>
            </a:r>
            <a:r>
              <a:rPr lang="en-US" b="1" dirty="0" smtClean="0">
                <a:solidFill>
                  <a:srgbClr val="002060"/>
                </a:solidFill>
                <a:latin typeface="Arial Black" panose="020B0A04020102020204" pitchFamily="34" charset="0"/>
                <a:cs typeface="Times New Roman" pitchFamily="18" charset="0"/>
              </a:rPr>
              <a:t>FOSSA/ triangle– </a:t>
            </a:r>
            <a:r>
              <a:rPr lang="en-US" dirty="0">
                <a:solidFill>
                  <a:srgbClr val="002060"/>
                </a:solidFill>
                <a:latin typeface="Arial Black" panose="020B0A04020102020204" pitchFamily="34" charset="0"/>
                <a:cs typeface="Times New Roman" pitchFamily="18" charset="0"/>
              </a:rPr>
              <a:t>depression above the </a:t>
            </a:r>
            <a:r>
              <a:rPr lang="en-US" dirty="0" smtClean="0">
                <a:solidFill>
                  <a:srgbClr val="002060"/>
                </a:solidFill>
                <a:latin typeface="Arial Black" panose="020B0A04020102020204" pitchFamily="34" charset="0"/>
                <a:cs typeface="Times New Roman" pitchFamily="18" charset="0"/>
              </a:rPr>
              <a:t>clavicle between the two heads of sternocleidomastoid.</a:t>
            </a:r>
          </a:p>
          <a:p>
            <a:pPr marL="342900" lvl="0" indent="-342900" algn="just">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DELTOPECTORAL GROOVE- </a:t>
            </a:r>
            <a:r>
              <a:rPr lang="en-US" dirty="0" smtClean="0">
                <a:solidFill>
                  <a:srgbClr val="002060"/>
                </a:solidFill>
                <a:latin typeface="Arial Black" panose="020B0A04020102020204" pitchFamily="34" charset="0"/>
                <a:cs typeface="Times New Roman" pitchFamily="18" charset="0"/>
              </a:rPr>
              <a:t>groove between the pectoralis major and deltoid through which the cephalic vein passes.</a:t>
            </a:r>
          </a:p>
          <a:p>
            <a:pPr marL="342900" lvl="0" indent="-342900" algn="just">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INFRACLAVICULAR FOSSA/ </a:t>
            </a:r>
            <a:r>
              <a:rPr lang="en-US" b="1" dirty="0" err="1" smtClean="0">
                <a:solidFill>
                  <a:srgbClr val="002060"/>
                </a:solidFill>
                <a:latin typeface="Arial Black" panose="020B0A04020102020204" pitchFamily="34" charset="0"/>
                <a:cs typeface="Times New Roman" pitchFamily="18" charset="0"/>
              </a:rPr>
              <a:t>clavipectoral</a:t>
            </a:r>
            <a:r>
              <a:rPr lang="en-US" b="1" dirty="0" smtClean="0">
                <a:solidFill>
                  <a:srgbClr val="002060"/>
                </a:solidFill>
                <a:latin typeface="Arial Black" panose="020B0A04020102020204" pitchFamily="34" charset="0"/>
                <a:cs typeface="Times New Roman" pitchFamily="18" charset="0"/>
              </a:rPr>
              <a:t> or </a:t>
            </a:r>
            <a:r>
              <a:rPr lang="en-US" b="1" dirty="0" err="1" smtClean="0">
                <a:solidFill>
                  <a:srgbClr val="002060"/>
                </a:solidFill>
                <a:latin typeface="Arial Black" panose="020B0A04020102020204" pitchFamily="34" charset="0"/>
                <a:cs typeface="Times New Roman" pitchFamily="18" charset="0"/>
              </a:rPr>
              <a:t>deltopectoral</a:t>
            </a:r>
            <a:r>
              <a:rPr lang="en-US" b="1" dirty="0" smtClean="0">
                <a:solidFill>
                  <a:srgbClr val="002060"/>
                </a:solidFill>
                <a:latin typeface="Arial Black" panose="020B0A04020102020204" pitchFamily="34" charset="0"/>
                <a:cs typeface="Times New Roman" pitchFamily="18" charset="0"/>
              </a:rPr>
              <a:t> triangle-</a:t>
            </a:r>
          </a:p>
          <a:p>
            <a:pPr marL="342900" lvl="0" indent="-342900" algn="just">
              <a:spcBef>
                <a:spcPct val="20000"/>
              </a:spcBef>
              <a:buFont typeface="Arial" pitchFamily="34" charset="0"/>
              <a:buChar char="•"/>
              <a:defRPr/>
            </a:pPr>
            <a:r>
              <a:rPr lang="en-US" b="1" dirty="0" smtClean="0">
                <a:solidFill>
                  <a:srgbClr val="002060"/>
                </a:solidFill>
                <a:latin typeface="Arial Black" panose="020B0A04020102020204" pitchFamily="34" charset="0"/>
                <a:cs typeface="Times New Roman" pitchFamily="18" charset="0"/>
              </a:rPr>
              <a:t>Clavicle,  pectoralis major and deltoid.</a:t>
            </a:r>
            <a:endParaRPr lang="en-US" dirty="0">
              <a:solidFill>
                <a:srgbClr val="002060"/>
              </a:solidFill>
              <a:latin typeface="Arial Black" panose="020B0A04020102020204" pitchFamily="34"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5"/>
          <a:stretch/>
        </p:blipFill>
        <p:spPr bwMode="auto">
          <a:xfrm>
            <a:off x="76201" y="914400"/>
            <a:ext cx="487679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828800" y="6428601"/>
            <a:ext cx="1590051" cy="276999"/>
          </a:xfrm>
          <a:prstGeom prst="rect">
            <a:avLst/>
          </a:prstGeom>
          <a:noFill/>
        </p:spPr>
        <p:txBody>
          <a:bodyPr wrap="none" rtlCol="0">
            <a:spAutoFit/>
          </a:bodyPr>
          <a:lstStyle/>
          <a:p>
            <a:r>
              <a:rPr lang="en-US" sz="1200" dirty="0" smtClean="0">
                <a:latin typeface="Arial Black" panose="020B0A04020102020204" pitchFamily="34" charset="0"/>
              </a:rPr>
              <a:t>Courtesy Google</a:t>
            </a:r>
            <a:endParaRPr lang="en-IN" sz="1200" dirty="0">
              <a:latin typeface="Arial Black" panose="020B0A04020102020204" pitchFamily="34" charset="0"/>
            </a:endParaRPr>
          </a:p>
        </p:txBody>
      </p:sp>
    </p:spTree>
    <p:extLst>
      <p:ext uri="{BB962C8B-B14F-4D97-AF65-F5344CB8AC3E}">
        <p14:creationId xmlns:p14="http://schemas.microsoft.com/office/powerpoint/2010/main" val="1649510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1534</TotalTime>
  <Words>1074</Words>
  <Application>Microsoft Office PowerPoint</Application>
  <PresentationFormat>On-screen Show (4:3)</PresentationFormat>
  <Paragraphs>156</Paragraphs>
  <Slides>23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宋体</vt:lpstr>
      <vt:lpstr>Arial</vt:lpstr>
      <vt:lpstr>Arial Black</vt:lpstr>
      <vt:lpstr>Courier New</vt:lpstr>
      <vt:lpstr>Times New Roman</vt:lpstr>
      <vt:lpstr>Tw Cen MT</vt:lpstr>
      <vt:lpstr>Wingdings</vt:lpstr>
      <vt:lpstr>Droplet</vt:lpstr>
      <vt:lpstr>INTRODUCTION TO UPPER LIMB &amp; PECTORAL REGION    Dr. , Professor, Dept. of  Anatomy.</vt:lpstr>
      <vt:lpstr>COMPETENCIES  : AN 8.1, 8.2, 9.1 </vt:lpstr>
      <vt:lpstr>UPPER LIMB---  Introduction</vt:lpstr>
      <vt:lpstr>UPPER LIMB Parts </vt:lpstr>
      <vt:lpstr>UPPER LIMB -Joint</vt:lpstr>
      <vt:lpstr>UPPER LIMB Pectoral girdle </vt:lpstr>
      <vt:lpstr>UPPER LIMB -Shoulder </vt:lpstr>
      <vt:lpstr>PowerPoint Presentation</vt:lpstr>
      <vt:lpstr>PowerPoint Presentation</vt:lpstr>
      <vt:lpstr>PECTORAL REGION -contents</vt:lpstr>
      <vt:lpstr>PowerPoint Presentation</vt:lpstr>
      <vt:lpstr>PowerPoint Presentation</vt:lpstr>
      <vt:lpstr>CLAVIPECTORAL FASCIA</vt:lpstr>
      <vt:lpstr>CLAVIPECTORAL FASCIA</vt:lpstr>
      <vt:lpstr>PowerPoint Presentation</vt:lpstr>
      <vt:lpstr>PECTORALIS MAJOR</vt:lpstr>
      <vt:lpstr>PECTORALIS MINOR </vt:lpstr>
      <vt:lpstr>SUBCLAVIUS</vt:lpstr>
      <vt:lpstr>SERRATUS ANTERIOR</vt:lpstr>
      <vt:lpstr>CLINICAL SIGNIFICANCE</vt:lpstr>
      <vt:lpstr>CONGENITAL ANOMALY  PECTORALIS MAJOR </vt:lpstr>
      <vt:lpstr>PARALYSIS OF SERRATUS ANTERIOR  WINGING OF SCAPULA </vt:lpstr>
      <vt:lpstr>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The Human Digestive System</dc:title>
  <dc:creator>Parent education</dc:creator>
  <cp:lastModifiedBy>Microsoft account</cp:lastModifiedBy>
  <cp:revision>148</cp:revision>
  <dcterms:created xsi:type="dcterms:W3CDTF">2003-12-02T03:33:23Z</dcterms:created>
  <dcterms:modified xsi:type="dcterms:W3CDTF">2023-06-07T14:56:44Z</dcterms:modified>
</cp:coreProperties>
</file>